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Lst>
  <p:notesMasterIdLst>
    <p:notesMasterId r:id="rId17"/>
  </p:notesMasterIdLst>
  <p:sldIdLst>
    <p:sldId id="268" r:id="rId2"/>
    <p:sldId id="269" r:id="rId3"/>
    <p:sldId id="281" r:id="rId4"/>
    <p:sldId id="271" r:id="rId5"/>
    <p:sldId id="284" r:id="rId6"/>
    <p:sldId id="283" r:id="rId7"/>
    <p:sldId id="270" r:id="rId8"/>
    <p:sldId id="272" r:id="rId9"/>
    <p:sldId id="263" r:id="rId10"/>
    <p:sldId id="282" r:id="rId11"/>
    <p:sldId id="277" r:id="rId12"/>
    <p:sldId id="264" r:id="rId13"/>
    <p:sldId id="285" r:id="rId14"/>
    <p:sldId id="286" r:id="rId15"/>
    <p:sldId id="287"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18" autoAdjust="0"/>
  </p:normalViewPr>
  <p:slideViewPr>
    <p:cSldViewPr>
      <p:cViewPr varScale="1">
        <p:scale>
          <a:sx n="78" d="100"/>
          <a:sy n="78" d="100"/>
        </p:scale>
        <p:origin x="1062" y="5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10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298B88C-F22D-4E74-9756-14C0F1A5C63E}" type="datetimeFigureOut">
              <a:rPr lang="ru-RU"/>
              <a:pPr>
                <a:defRPr/>
              </a:pPr>
              <a:t>20.01.2021</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01081B4-88C7-45AD-86E0-C7707EC458D9}" type="slidenum">
              <a:rPr lang="ru-RU"/>
              <a:pPr>
                <a:defRPr/>
              </a:pPr>
              <a:t>‹#›</a:t>
            </a:fld>
            <a:endParaRPr lang="ru-RU" dirty="0"/>
          </a:p>
        </p:txBody>
      </p:sp>
    </p:spTree>
    <p:extLst>
      <p:ext uri="{BB962C8B-B14F-4D97-AF65-F5344CB8AC3E}">
        <p14:creationId xmlns:p14="http://schemas.microsoft.com/office/powerpoint/2010/main" val="6298972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p:spPr>
      </p:sp>
      <p:sp>
        <p:nvSpPr>
          <p:cNvPr id="2048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2048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8B79A8-D8A9-49CA-B506-ED74496CAFDA}" type="slidenum">
              <a:rPr lang="ru-RU" smtClean="0"/>
              <a:pPr/>
              <a:t>4</a:t>
            </a:fld>
            <a:endParaRPr lang="ru-RU" smtClean="0"/>
          </a:p>
        </p:txBody>
      </p:sp>
    </p:spTree>
    <p:extLst>
      <p:ext uri="{BB962C8B-B14F-4D97-AF65-F5344CB8AC3E}">
        <p14:creationId xmlns:p14="http://schemas.microsoft.com/office/powerpoint/2010/main" val="3016825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p:spPr>
      </p:sp>
      <p:sp>
        <p:nvSpPr>
          <p:cNvPr id="2150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2150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AA00A3-3172-4C1B-B0D0-2783C017E85D}" type="slidenum">
              <a:rPr lang="ru-RU" smtClean="0"/>
              <a:pPr/>
              <a:t>6</a:t>
            </a:fld>
            <a:endParaRPr lang="ru-RU" smtClean="0"/>
          </a:p>
        </p:txBody>
      </p:sp>
    </p:spTree>
    <p:extLst>
      <p:ext uri="{BB962C8B-B14F-4D97-AF65-F5344CB8AC3E}">
        <p14:creationId xmlns:p14="http://schemas.microsoft.com/office/powerpoint/2010/main" val="184664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25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59ED5F-BBD6-493C-AF41-B73B1AF1FF10}" type="slidenum">
              <a:rPr lang="ru-RU" smtClean="0"/>
              <a:pPr/>
              <a:t>7</a:t>
            </a:fld>
            <a:endParaRPr lang="ru-RU" smtClean="0"/>
          </a:p>
        </p:txBody>
      </p:sp>
    </p:spTree>
    <p:extLst>
      <p:ext uri="{BB962C8B-B14F-4D97-AF65-F5344CB8AC3E}">
        <p14:creationId xmlns:p14="http://schemas.microsoft.com/office/powerpoint/2010/main" val="2049146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p:spPr>
      </p:sp>
      <p:sp>
        <p:nvSpPr>
          <p:cNvPr id="2355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355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27841C-17EF-49C7-B6FC-FC727C46A167}" type="slidenum">
              <a:rPr lang="ru-RU" smtClean="0"/>
              <a:pPr/>
              <a:t>13</a:t>
            </a:fld>
            <a:endParaRPr lang="ru-RU" smtClean="0"/>
          </a:p>
        </p:txBody>
      </p:sp>
    </p:spTree>
    <p:extLst>
      <p:ext uri="{BB962C8B-B14F-4D97-AF65-F5344CB8AC3E}">
        <p14:creationId xmlns:p14="http://schemas.microsoft.com/office/powerpoint/2010/main" val="2730058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7B62BC1-7895-463C-BE2F-3290349F08F1}" type="slidenum">
              <a:rPr lang="ru-RU"/>
              <a:pPr>
                <a:defRPr/>
              </a:pPr>
              <a:t>‹#›</a:t>
            </a:fld>
            <a:endParaRPr lang="ru-RU" dirty="0"/>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908246D-E62D-496A-821A-99E37923FAF4}" type="slidenum">
              <a:rPr lang="ru-RU"/>
              <a:pPr>
                <a:defRPr/>
              </a:pPr>
              <a:t>‹#›</a:t>
            </a:fld>
            <a:endParaRPr lang="ru-RU" dirty="0"/>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459EA4D-C382-480C-BBB3-826EE5169888}" type="slidenum">
              <a:rPr lang="ru-RU"/>
              <a:pPr>
                <a:defRPr/>
              </a:pPr>
              <a:t>‹#›</a:t>
            </a:fld>
            <a:endParaRPr lang="ru-RU" dirty="0"/>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952E573-A6B8-4CF4-8C88-D8E04E254648}" type="slidenum">
              <a:rPr lang="ru-RU"/>
              <a:pPr>
                <a:defRPr/>
              </a:pPr>
              <a:t>‹#›</a:t>
            </a:fld>
            <a:endParaRPr lang="ru-RU" dirty="0"/>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F4ABBFE-435C-4784-976D-BC884523FFF6}" type="slidenum">
              <a:rPr lang="ru-RU"/>
              <a:pPr>
                <a:defRPr/>
              </a:pPr>
              <a:t>‹#›</a:t>
            </a:fld>
            <a:endParaRPr lang="ru-RU" dirty="0"/>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224F19C-5955-4EFF-AB15-287153C1E1DE}" type="slidenum">
              <a:rPr lang="ru-RU"/>
              <a:pPr>
                <a:defRPr/>
              </a:pPr>
              <a:t>‹#›</a:t>
            </a:fld>
            <a:endParaRPr lang="ru-RU" dirty="0"/>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F18267A0-4A75-42DF-9291-2AA95E5133B8}" type="slidenum">
              <a:rPr lang="ru-RU"/>
              <a:pPr>
                <a:defRPr/>
              </a:pPr>
              <a:t>‹#›</a:t>
            </a:fld>
            <a:endParaRPr lang="ru-RU" dirty="0"/>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3500573C-E588-4F68-827F-76C8A14F26E9}" type="slidenum">
              <a:rPr lang="ru-RU"/>
              <a:pPr>
                <a:defRPr/>
              </a:pPr>
              <a:t>‹#›</a:t>
            </a:fld>
            <a:endParaRPr lang="ru-RU" dirty="0"/>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A4F3862-0A58-43C4-8350-133FDB5D22BD}" type="slidenum">
              <a:rPr lang="ru-RU"/>
              <a:pPr>
                <a:defRPr/>
              </a:pPr>
              <a:t>‹#›</a:t>
            </a:fld>
            <a:endParaRPr lang="ru-RU" dirty="0"/>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568C364-4627-48D0-9DA3-017584D84DA9}" type="slidenum">
              <a:rPr lang="ru-RU"/>
              <a:pPr>
                <a:defRPr/>
              </a:pPr>
              <a:t>‹#›</a:t>
            </a:fld>
            <a:endParaRPr lang="ru-RU" dirty="0"/>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082C775-3AC1-4A2E-9888-260B4A1DDFA4}" type="slidenum">
              <a:rPr lang="ru-RU"/>
              <a:pPr>
                <a:defRPr/>
              </a:pPr>
              <a:t>‹#›</a:t>
            </a:fld>
            <a:endParaRPr lang="ru-RU" dirty="0"/>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52E52C7-BBD9-4DAD-9BEC-04C26AD858C5}"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68" decel="100000"/>
                                        <p:tgtEl>
                                          <p:spTgt spid="2"/>
                                        </p:tgtEl>
                                      </p:cBhvr>
                                    </p:animEffect>
                                    <p:animScale>
                                      <p:cBhvr>
                                        <p:cTn id="8" dur="768" decel="100000"/>
                                        <p:tgtEl>
                                          <p:spTgt spid="2"/>
                                        </p:tgtEl>
                                      </p:cBhvr>
                                      <p:from x="10000" y="10000"/>
                                      <p:to x="200000" y="450000"/>
                                    </p:animScale>
                                    <p:animScale>
                                      <p:cBhvr>
                                        <p:cTn id="9" dur="1230" accel="100000" fill="hold">
                                          <p:stCondLst>
                                            <p:cond delay="768"/>
                                          </p:stCondLst>
                                        </p:cTn>
                                        <p:tgtEl>
                                          <p:spTgt spid="2"/>
                                        </p:tgtEl>
                                      </p:cBhvr>
                                      <p:from x="200000" y="450000"/>
                                      <p:to x="100000" y="100000"/>
                                    </p:animScale>
                                    <p:set>
                                      <p:cBhvr>
                                        <p:cTn id="10" dur="768" fill="hold"/>
                                        <p:tgtEl>
                                          <p:spTgt spid="2"/>
                                        </p:tgtEl>
                                        <p:attrNameLst>
                                          <p:attrName>ppt_x</p:attrName>
                                        </p:attrNameLst>
                                      </p:cBhvr>
                                      <p:to>
                                        <p:strVal val="(0.5)"/>
                                      </p:to>
                                    </p:set>
                                    <p:anim from="(0.5)" to="(#ppt_x)" calcmode="lin" valueType="num">
                                      <p:cBhvr>
                                        <p:cTn id="11" dur="1230" accel="100000" fill="hold">
                                          <p:stCondLst>
                                            <p:cond delay="768"/>
                                          </p:stCondLst>
                                        </p:cTn>
                                        <p:tgtEl>
                                          <p:spTgt spid="2"/>
                                        </p:tgtEl>
                                        <p:attrNameLst>
                                          <p:attrName>ppt_x</p:attrName>
                                        </p:attrNameLst>
                                      </p:cBhvr>
                                    </p:anim>
                                    <p:set>
                                      <p:cBhvr>
                                        <p:cTn id="12" dur="768" fill="hold"/>
                                        <p:tgtEl>
                                          <p:spTgt spid="2"/>
                                        </p:tgtEl>
                                        <p:attrNameLst>
                                          <p:attrName>ppt_y</p:attrName>
                                        </p:attrNameLst>
                                      </p:cBhvr>
                                      <p:to>
                                        <p:strVal val="(#ppt_y+0.4)"/>
                                      </p:to>
                                    </p:set>
                                    <p:anim from="(#ppt_y+0.4)" to="(#ppt_y)" calcmode="lin" valueType="num">
                                      <p:cBhvr>
                                        <p:cTn id="13" dur="1230" accel="100000" fill="hold">
                                          <p:stCondLst>
                                            <p:cond delay="768"/>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rtlCol="0">
            <a:normAutofit/>
          </a:bodyPr>
          <a:lstStyle/>
          <a:p>
            <a:pPr eaLnBrk="1" fontAlgn="auto" hangingPunct="1">
              <a:spcAft>
                <a:spcPts val="0"/>
              </a:spcAft>
              <a:defRPr/>
            </a:pPr>
            <a:r>
              <a:rPr lang="ru-RU" dirty="0" smtClean="0">
                <a:solidFill>
                  <a:schemeClr val="bg1">
                    <a:lumMod val="75000"/>
                  </a:schemeClr>
                </a:solidFill>
              </a:rPr>
              <a:t>             </a:t>
            </a:r>
            <a:endParaRPr lang="ru-RU" dirty="0">
              <a:solidFill>
                <a:schemeClr val="bg1">
                  <a:lumMod val="75000"/>
                </a:schemeClr>
              </a:solidFill>
              <a:latin typeface="Times New Roman" pitchFamily="18" charset="0"/>
              <a:cs typeface="Times New Roman" pitchFamily="18" charset="0"/>
            </a:endParaRPr>
          </a:p>
        </p:txBody>
      </p:sp>
      <p:sp>
        <p:nvSpPr>
          <p:cNvPr id="2051" name="Подзаголовок 3"/>
          <p:cNvSpPr>
            <a:spLocks noGrp="1"/>
          </p:cNvSpPr>
          <p:nvPr>
            <p:ph type="subTitle" idx="1"/>
          </p:nvPr>
        </p:nvSpPr>
        <p:spPr>
          <a:xfrm>
            <a:off x="500063" y="857250"/>
            <a:ext cx="7786687" cy="1928813"/>
          </a:xfrm>
        </p:spPr>
        <p:txBody>
          <a:bodyPr/>
          <a:lstStyle/>
          <a:p>
            <a:pPr eaLnBrk="1" hangingPunct="1"/>
            <a:r>
              <a:rPr lang="kk-KZ" sz="3600" b="1" smtClean="0">
                <a:solidFill>
                  <a:srgbClr val="002060"/>
                </a:solidFill>
                <a:latin typeface="Times New Roman" pitchFamily="18" charset="0"/>
                <a:cs typeface="Aharoni" pitchFamily="2" charset="-79"/>
              </a:rPr>
              <a:t>Әлеуметтік психология тұрғысында ұлттық психологияны түсіндіру</a:t>
            </a:r>
          </a:p>
          <a:p>
            <a:pPr eaLnBrk="1" hangingPunct="1"/>
            <a:endParaRPr lang="kk-KZ" sz="3600" b="1" smtClean="0">
              <a:solidFill>
                <a:srgbClr val="002060"/>
              </a:solidFill>
              <a:latin typeface="Times New Roman" pitchFamily="18" charset="0"/>
              <a:cs typeface="Aharoni" pitchFamily="2" charset="-79"/>
            </a:endParaRPr>
          </a:p>
          <a:p>
            <a:pPr eaLnBrk="1" hangingPunct="1"/>
            <a:endParaRPr lang="kk-KZ" sz="3600" b="1" smtClean="0">
              <a:solidFill>
                <a:srgbClr val="002060"/>
              </a:solidFill>
              <a:latin typeface="Times New Roman" pitchFamily="18" charset="0"/>
              <a:cs typeface="Aharoni" pitchFamily="2" charset="-79"/>
            </a:endParaRPr>
          </a:p>
          <a:p>
            <a:pPr eaLnBrk="1" hangingPunct="1"/>
            <a:endParaRPr lang="ru-RU" sz="3600" b="1" smtClean="0">
              <a:solidFill>
                <a:srgbClr val="002060"/>
              </a:solidFill>
              <a:latin typeface="Times New Roman" pitchFamily="18" charset="0"/>
              <a:cs typeface="Aharoni" pitchFamily="2" charset="-79"/>
            </a:endParaRPr>
          </a:p>
        </p:txBody>
      </p:sp>
      <p:pic>
        <p:nvPicPr>
          <p:cNvPr id="5" name="Picture 4" descr="C:\Users\User\Desktop\психология слаид\iCA23HSYE.jpg"/>
          <p:cNvPicPr>
            <a:picLocks noChangeAspect="1" noChangeArrowheads="1"/>
          </p:cNvPicPr>
          <p:nvPr/>
        </p:nvPicPr>
        <p:blipFill>
          <a:blip r:embed="rId2"/>
          <a:srcRect/>
          <a:stretch>
            <a:fillRect/>
          </a:stretch>
        </p:blipFill>
        <p:spPr bwMode="auto">
          <a:xfrm>
            <a:off x="142844" y="3643314"/>
            <a:ext cx="4357718" cy="3071834"/>
          </a:xfrm>
          <a:prstGeom prst="rect">
            <a:avLst/>
          </a:prstGeom>
          <a:ln>
            <a:noFill/>
          </a:ln>
          <a:effectLst>
            <a:softEdge rad="112500"/>
          </a:effectLst>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Блок-схема: альтернативный процесс 21"/>
          <p:cNvSpPr/>
          <p:nvPr/>
        </p:nvSpPr>
        <p:spPr>
          <a:xfrm>
            <a:off x="3143250" y="214313"/>
            <a:ext cx="2879725" cy="121443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Ұлттық психиканың құрылымы</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Скругленный прямоугольник 10"/>
          <p:cNvSpPr/>
          <p:nvPr/>
        </p:nvSpPr>
        <p:spPr>
          <a:xfrm>
            <a:off x="285750" y="142875"/>
            <a:ext cx="2500313" cy="785813"/>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kk-KZ" sz="1600" b="1" dirty="0">
                <a:solidFill>
                  <a:schemeClr val="tx1"/>
                </a:solidFill>
                <a:latin typeface="Times New Roman" pitchFamily="18" charset="0"/>
                <a:cs typeface="Times New Roman" pitchFamily="18" charset="0"/>
              </a:rPr>
              <a:t>Жүйелік-құрылымдық  жақтары</a:t>
            </a:r>
            <a:endParaRPr lang="ru-RU" sz="1600" b="1" dirty="0">
              <a:solidFill>
                <a:schemeClr val="tx1"/>
              </a:solidFill>
              <a:latin typeface="Times New Roman" pitchFamily="18" charset="0"/>
              <a:cs typeface="Times New Roman" pitchFamily="18" charset="0"/>
            </a:endParaRPr>
          </a:p>
        </p:txBody>
      </p:sp>
      <p:sp>
        <p:nvSpPr>
          <p:cNvPr id="13" name="Скругленный прямоугольник 12"/>
          <p:cNvSpPr/>
          <p:nvPr/>
        </p:nvSpPr>
        <p:spPr>
          <a:xfrm>
            <a:off x="214313" y="1214438"/>
            <a:ext cx="2428875"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kk-KZ" b="1" dirty="0">
                <a:solidFill>
                  <a:schemeClr val="tx1"/>
                </a:solidFill>
                <a:latin typeface="Times New Roman" pitchFamily="18" charset="0"/>
                <a:cs typeface="Times New Roman" pitchFamily="18" charset="0"/>
              </a:rPr>
              <a:t>Ұлттық өзіндік сана</a:t>
            </a:r>
            <a:endParaRPr lang="ru-RU" b="1" dirty="0">
              <a:solidFill>
                <a:schemeClr val="tx1"/>
              </a:solidFill>
              <a:latin typeface="Times New Roman" pitchFamily="18" charset="0"/>
              <a:cs typeface="Times New Roman" pitchFamily="18" charset="0"/>
            </a:endParaRPr>
          </a:p>
        </p:txBody>
      </p:sp>
      <p:sp>
        <p:nvSpPr>
          <p:cNvPr id="16" name="Скругленный прямоугольник 15"/>
          <p:cNvSpPr/>
          <p:nvPr/>
        </p:nvSpPr>
        <p:spPr>
          <a:xfrm>
            <a:off x="214313" y="2286000"/>
            <a:ext cx="2571750"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Ұлттық мінез</a:t>
            </a:r>
            <a:endParaRPr lang="ru-RU" b="1" dirty="0">
              <a:solidFill>
                <a:schemeClr val="tx1"/>
              </a:solidFill>
              <a:latin typeface="Times New Roman" pitchFamily="18" charset="0"/>
              <a:cs typeface="Times New Roman" pitchFamily="18" charset="0"/>
            </a:endParaRPr>
          </a:p>
        </p:txBody>
      </p:sp>
      <p:sp>
        <p:nvSpPr>
          <p:cNvPr id="18" name="Скругленный прямоугольник 17"/>
          <p:cNvSpPr/>
          <p:nvPr/>
        </p:nvSpPr>
        <p:spPr>
          <a:xfrm>
            <a:off x="142875" y="3571875"/>
            <a:ext cx="2571750"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kk-KZ" b="1" dirty="0">
                <a:solidFill>
                  <a:schemeClr val="tx1"/>
                </a:solidFill>
                <a:latin typeface="Times New Roman" pitchFamily="18" charset="0"/>
                <a:cs typeface="Times New Roman" pitchFamily="18" charset="0"/>
              </a:rPr>
              <a:t>Ұлттық темперамент</a:t>
            </a:r>
            <a:endParaRPr lang="ru-RU" b="1" dirty="0">
              <a:solidFill>
                <a:schemeClr val="tx1"/>
              </a:solidFill>
              <a:latin typeface="Times New Roman" pitchFamily="18" charset="0"/>
              <a:cs typeface="Times New Roman" pitchFamily="18" charset="0"/>
            </a:endParaRPr>
          </a:p>
        </p:txBody>
      </p:sp>
      <p:sp>
        <p:nvSpPr>
          <p:cNvPr id="19" name="Скругленный прямоугольник 18"/>
          <p:cNvSpPr/>
          <p:nvPr/>
        </p:nvSpPr>
        <p:spPr>
          <a:xfrm>
            <a:off x="214313" y="4714875"/>
            <a:ext cx="2571750"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Ұлттық сезім</a:t>
            </a:r>
            <a:endParaRPr lang="ru-RU" b="1" dirty="0">
              <a:solidFill>
                <a:schemeClr val="tx1"/>
              </a:solidFill>
              <a:latin typeface="Times New Roman" pitchFamily="18" charset="0"/>
              <a:cs typeface="Times New Roman" pitchFamily="18" charset="0"/>
            </a:endParaRPr>
          </a:p>
        </p:txBody>
      </p:sp>
      <p:sp>
        <p:nvSpPr>
          <p:cNvPr id="20" name="Скругленный прямоугольник 19"/>
          <p:cNvSpPr/>
          <p:nvPr/>
        </p:nvSpPr>
        <p:spPr>
          <a:xfrm>
            <a:off x="214313" y="5857875"/>
            <a:ext cx="2643187" cy="785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Ұлттық әдеттер мен дәстүрлер</a:t>
            </a:r>
            <a:endParaRPr lang="ru-RU" b="1" dirty="0">
              <a:solidFill>
                <a:schemeClr val="tx1"/>
              </a:solidFill>
              <a:latin typeface="Times New Roman" pitchFamily="18" charset="0"/>
              <a:cs typeface="Times New Roman" pitchFamily="18" charset="0"/>
            </a:endParaRPr>
          </a:p>
        </p:txBody>
      </p:sp>
      <p:sp>
        <p:nvSpPr>
          <p:cNvPr id="21" name="Скругленный прямоугольник 20"/>
          <p:cNvSpPr/>
          <p:nvPr/>
        </p:nvSpPr>
        <p:spPr>
          <a:xfrm>
            <a:off x="6429375" y="142853"/>
            <a:ext cx="2500313" cy="1357321"/>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Динамикалық жақтары</a:t>
            </a:r>
            <a:r>
              <a:rPr lang="en-US" b="1" dirty="0">
                <a:solidFill>
                  <a:schemeClr val="tx1"/>
                </a:solidFill>
                <a:latin typeface="Times New Roman" pitchFamily="18" charset="0"/>
                <a:cs typeface="Times New Roman" pitchFamily="18" charset="0"/>
              </a:rPr>
              <a:t>(</a:t>
            </a:r>
            <a:r>
              <a:rPr lang="kk-KZ" sz="1600" b="1" i="1" dirty="0">
                <a:solidFill>
                  <a:schemeClr val="tx1"/>
                </a:solidFill>
                <a:latin typeface="Times New Roman" pitchFamily="18" charset="0"/>
                <a:cs typeface="Times New Roman" pitchFamily="18" charset="0"/>
              </a:rPr>
              <a:t>ұлттық психика көріністерінің ерекшеліктері</a:t>
            </a:r>
            <a:r>
              <a:rPr lang="en-US" b="1" dirty="0">
                <a:solidFill>
                  <a:schemeClr val="tx1"/>
                </a:solidFill>
                <a:latin typeface="Times New Roman" pitchFamily="18" charset="0"/>
                <a:cs typeface="Times New Roman" pitchFamily="18" charset="0"/>
              </a:rPr>
              <a:t>)</a:t>
            </a:r>
            <a:endParaRPr lang="ru-RU" b="1" dirty="0">
              <a:solidFill>
                <a:schemeClr val="tx1"/>
              </a:solidFill>
              <a:latin typeface="Times New Roman" pitchFamily="18" charset="0"/>
              <a:cs typeface="Times New Roman" pitchFamily="18" charset="0"/>
            </a:endParaRPr>
          </a:p>
        </p:txBody>
      </p:sp>
      <p:sp>
        <p:nvSpPr>
          <p:cNvPr id="23" name="Скругленный прямоугольник 22"/>
          <p:cNvSpPr/>
          <p:nvPr/>
        </p:nvSpPr>
        <p:spPr>
          <a:xfrm>
            <a:off x="6429375" y="1643063"/>
            <a:ext cx="2500313" cy="928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Мотивациялық</a:t>
            </a:r>
            <a:endParaRPr lang="ru-RU" b="1" dirty="0">
              <a:solidFill>
                <a:schemeClr val="tx1"/>
              </a:solidFill>
              <a:latin typeface="Times New Roman" pitchFamily="18" charset="0"/>
              <a:cs typeface="Times New Roman" pitchFamily="18" charset="0"/>
            </a:endParaRPr>
          </a:p>
        </p:txBody>
      </p:sp>
      <p:sp>
        <p:nvSpPr>
          <p:cNvPr id="24" name="Скругленный прямоугольник 23"/>
          <p:cNvSpPr/>
          <p:nvPr/>
        </p:nvSpPr>
        <p:spPr>
          <a:xfrm>
            <a:off x="6429375" y="3071813"/>
            <a:ext cx="2500313" cy="928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Интелектуалдық-танымдық</a:t>
            </a:r>
            <a:endParaRPr lang="ru-RU" b="1" dirty="0">
              <a:solidFill>
                <a:schemeClr val="tx1"/>
              </a:solidFill>
              <a:latin typeface="Times New Roman" pitchFamily="18" charset="0"/>
              <a:cs typeface="Times New Roman" pitchFamily="18" charset="0"/>
            </a:endParaRPr>
          </a:p>
        </p:txBody>
      </p:sp>
      <p:sp>
        <p:nvSpPr>
          <p:cNvPr id="25" name="Скругленный прямоугольник 24"/>
          <p:cNvSpPr/>
          <p:nvPr/>
        </p:nvSpPr>
        <p:spPr>
          <a:xfrm>
            <a:off x="6357938" y="4357688"/>
            <a:ext cx="2571750"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Эмоционалдық-еріктік</a:t>
            </a:r>
            <a:endParaRPr lang="ru-RU" b="1" dirty="0">
              <a:solidFill>
                <a:schemeClr val="tx1"/>
              </a:solidFill>
              <a:latin typeface="Times New Roman" pitchFamily="18" charset="0"/>
              <a:cs typeface="Times New Roman" pitchFamily="18" charset="0"/>
            </a:endParaRPr>
          </a:p>
        </p:txBody>
      </p:sp>
      <p:sp>
        <p:nvSpPr>
          <p:cNvPr id="26" name="Скругленный прямоугольник 25"/>
          <p:cNvSpPr/>
          <p:nvPr/>
        </p:nvSpPr>
        <p:spPr>
          <a:xfrm>
            <a:off x="6143625" y="5572125"/>
            <a:ext cx="2786063" cy="928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Коммуникативті мінез-құлық жағы</a:t>
            </a:r>
            <a:endParaRPr lang="ru-RU" b="1" dirty="0">
              <a:solidFill>
                <a:schemeClr val="tx1"/>
              </a:solidFill>
              <a:latin typeface="Times New Roman" pitchFamily="18" charset="0"/>
              <a:cs typeface="Times New Roman" pitchFamily="18" charset="0"/>
            </a:endParaRPr>
          </a:p>
        </p:txBody>
      </p:sp>
      <p:cxnSp>
        <p:nvCxnSpPr>
          <p:cNvPr id="30" name="Прямая соединительная линия 29"/>
          <p:cNvCxnSpPr/>
          <p:nvPr/>
        </p:nvCxnSpPr>
        <p:spPr>
          <a:xfrm rot="10800000">
            <a:off x="2857500" y="642938"/>
            <a:ext cx="214313"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rot="5400000">
            <a:off x="1356519" y="1070769"/>
            <a:ext cx="1428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a:stCxn id="13" idx="2"/>
          </p:cNvCxnSpPr>
          <p:nvPr/>
        </p:nvCxnSpPr>
        <p:spPr>
          <a:xfrm rot="5400000">
            <a:off x="1356519" y="2142332"/>
            <a:ext cx="1428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a:stCxn id="16" idx="2"/>
          </p:cNvCxnSpPr>
          <p:nvPr/>
        </p:nvCxnSpPr>
        <p:spPr>
          <a:xfrm rot="5400000">
            <a:off x="1320006" y="3321844"/>
            <a:ext cx="3587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a:stCxn id="18" idx="2"/>
          </p:cNvCxnSpPr>
          <p:nvPr/>
        </p:nvCxnSpPr>
        <p:spPr>
          <a:xfrm rot="5400000">
            <a:off x="1320801" y="4537075"/>
            <a:ext cx="21431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a:stCxn id="19" idx="2"/>
            <a:endCxn id="20" idx="0"/>
          </p:cNvCxnSpPr>
          <p:nvPr/>
        </p:nvCxnSpPr>
        <p:spPr>
          <a:xfrm rot="16200000" flipH="1">
            <a:off x="1374776" y="5697537"/>
            <a:ext cx="285750" cy="34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1928813" y="6858000"/>
            <a:ext cx="92868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a:stCxn id="20" idx="3"/>
          </p:cNvCxnSpPr>
          <p:nvPr/>
        </p:nvCxnSpPr>
        <p:spPr>
          <a:xfrm flipV="1">
            <a:off x="2857500" y="6215063"/>
            <a:ext cx="3286125" cy="36512"/>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rot="5400000">
            <a:off x="7858919" y="5430044"/>
            <a:ext cx="2857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rot="5400000">
            <a:off x="7751763" y="4179888"/>
            <a:ext cx="35718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rot="5400000">
            <a:off x="7823200" y="2820988"/>
            <a:ext cx="35718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rot="5400000">
            <a:off x="7858125" y="1571626"/>
            <a:ext cx="1428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Прямая соединительная линия 63"/>
          <p:cNvCxnSpPr/>
          <p:nvPr/>
        </p:nvCxnSpPr>
        <p:spPr>
          <a:xfrm>
            <a:off x="6072188" y="571500"/>
            <a:ext cx="1428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Прямая соединительная линия 66"/>
          <p:cNvCxnSpPr/>
          <p:nvPr/>
        </p:nvCxnSpPr>
        <p:spPr>
          <a:xfrm>
            <a:off x="2714625" y="1000125"/>
            <a:ext cx="1928813" cy="1785938"/>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Прямая со стрелкой 68"/>
          <p:cNvCxnSpPr/>
          <p:nvPr/>
        </p:nvCxnSpPr>
        <p:spPr>
          <a:xfrm>
            <a:off x="2714625" y="1785938"/>
            <a:ext cx="1928813"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Прямая со стрелкой 70"/>
          <p:cNvCxnSpPr/>
          <p:nvPr/>
        </p:nvCxnSpPr>
        <p:spPr>
          <a:xfrm>
            <a:off x="2857500" y="2714625"/>
            <a:ext cx="1714500" cy="142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Прямая со стрелкой 72"/>
          <p:cNvCxnSpPr/>
          <p:nvPr/>
        </p:nvCxnSpPr>
        <p:spPr>
          <a:xfrm flipV="1">
            <a:off x="2786063" y="2857500"/>
            <a:ext cx="1857375" cy="1071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Прямая со стрелкой 74"/>
          <p:cNvCxnSpPr>
            <a:stCxn id="19" idx="3"/>
          </p:cNvCxnSpPr>
          <p:nvPr/>
        </p:nvCxnSpPr>
        <p:spPr>
          <a:xfrm flipV="1">
            <a:off x="2786063" y="2857500"/>
            <a:ext cx="1928812" cy="2286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Прямая со стрелкой 76"/>
          <p:cNvCxnSpPr>
            <a:stCxn id="20" idx="3"/>
          </p:cNvCxnSpPr>
          <p:nvPr/>
        </p:nvCxnSpPr>
        <p:spPr>
          <a:xfrm flipV="1">
            <a:off x="2857500" y="2857500"/>
            <a:ext cx="1928813" cy="3394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Прямая со стрелкой 78"/>
          <p:cNvCxnSpPr/>
          <p:nvPr/>
        </p:nvCxnSpPr>
        <p:spPr>
          <a:xfrm rot="16200000" flipV="1">
            <a:off x="3786188" y="3857625"/>
            <a:ext cx="32861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Прямая со стрелкой 80"/>
          <p:cNvCxnSpPr/>
          <p:nvPr/>
        </p:nvCxnSpPr>
        <p:spPr>
          <a:xfrm rot="16200000" flipV="1">
            <a:off x="4607719" y="3036094"/>
            <a:ext cx="1857375" cy="1500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Прямая со стрелкой 82"/>
          <p:cNvCxnSpPr>
            <a:stCxn id="24" idx="1"/>
          </p:cNvCxnSpPr>
          <p:nvPr/>
        </p:nvCxnSpPr>
        <p:spPr>
          <a:xfrm rot="10800000">
            <a:off x="4857750" y="2786063"/>
            <a:ext cx="1571625" cy="7508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Прямая со стрелкой 84"/>
          <p:cNvCxnSpPr>
            <a:stCxn id="23" idx="1"/>
          </p:cNvCxnSpPr>
          <p:nvPr/>
        </p:nvCxnSpPr>
        <p:spPr>
          <a:xfrm rot="10800000" flipV="1">
            <a:off x="4786313" y="2106613"/>
            <a:ext cx="1643062" cy="6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Прямая со стрелкой 86"/>
          <p:cNvCxnSpPr/>
          <p:nvPr/>
        </p:nvCxnSpPr>
        <p:spPr>
          <a:xfrm rot="5400000">
            <a:off x="4714876" y="1071562"/>
            <a:ext cx="1714500" cy="1571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Прямая со стрелкой 90"/>
          <p:cNvCxnSpPr/>
          <p:nvPr/>
        </p:nvCxnSpPr>
        <p:spPr>
          <a:xfrm rot="5400000" flipH="1" flipV="1">
            <a:off x="4144169" y="2142331"/>
            <a:ext cx="1143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amond(in)">
                                      <p:cBhvr>
                                        <p:cTn id="7"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57200" y="857250"/>
            <a:ext cx="8229600" cy="6286500"/>
          </a:xfrm>
        </p:spPr>
        <p:txBody>
          <a:bodyPr/>
          <a:lstStyle/>
          <a:p>
            <a:pPr algn="l">
              <a:defRPr/>
            </a:pPr>
            <a:r>
              <a:rPr lang="en-US" sz="2200" b="1" dirty="0" smtClean="0">
                <a:latin typeface="Times New Roman" pitchFamily="18" charset="0"/>
                <a:cs typeface="Times New Roman" pitchFamily="18" charset="0"/>
              </a:rPr>
              <a:t/>
            </a:r>
            <a:br>
              <a:rPr lang="en-US" sz="22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
            </a:r>
            <a:br>
              <a:rPr lang="en-US" sz="22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
            </a:r>
            <a:br>
              <a:rPr lang="en-US" sz="2200" b="1" dirty="0" smtClean="0">
                <a:latin typeface="Times New Roman" pitchFamily="18" charset="0"/>
                <a:cs typeface="Times New Roman" pitchFamily="18" charset="0"/>
              </a:rPr>
            </a:br>
            <a:r>
              <a:rPr lang="kk-KZ" sz="2200" b="1" dirty="0" smtClean="0">
                <a:effectLst>
                  <a:outerShdw blurRad="38100" dist="38100" dir="2700000" algn="tl">
                    <a:srgbClr val="000000">
                      <a:alpha val="43137"/>
                    </a:srgbClr>
                  </a:outerShdw>
                </a:effectLst>
                <a:latin typeface="Times New Roman" pitchFamily="18" charset="0"/>
                <a:cs typeface="Times New Roman" pitchFamily="18" charset="0"/>
              </a:rPr>
              <a:t>Адамдардың ұлттық психикасының мазмұны</a:t>
            </a: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kk-KZ" sz="2000" b="1" dirty="0" smtClean="0">
                <a:latin typeface="Times New Roman" pitchFamily="18" charset="0"/>
                <a:cs typeface="Times New Roman" pitchFamily="18" charset="0"/>
              </a:rPr>
              <a:t>Ұлттық психика мынадай құрылымдарға ие:</a:t>
            </a:r>
            <a:br>
              <a:rPr lang="kk-KZ" sz="2000" b="1" dirty="0" smtClean="0">
                <a:latin typeface="Times New Roman" pitchFamily="18" charset="0"/>
                <a:cs typeface="Times New Roman" pitchFamily="18" charset="0"/>
              </a:rPr>
            </a:br>
            <a:r>
              <a:rPr lang="kk-KZ" sz="2000" b="1" i="1" u="sng" dirty="0" smtClean="0">
                <a:effectLst>
                  <a:outerShdw blurRad="38100" dist="38100" dir="2700000" algn="tl">
                    <a:srgbClr val="000000">
                      <a:alpha val="43137"/>
                    </a:srgbClr>
                  </a:outerShdw>
                </a:effectLst>
                <a:latin typeface="Times New Roman" pitchFamily="18" charset="0"/>
                <a:cs typeface="Times New Roman" pitchFamily="18" charset="0"/>
              </a:rPr>
              <a:t>Жүйелік-құрылымдық жақтарына мыналар жатады:</a:t>
            </a:r>
            <a:r>
              <a:rPr lang="kk-KZ" sz="2000" b="1" dirty="0" smtClean="0">
                <a:solidFill>
                  <a:srgbClr val="002060"/>
                </a:solidFill>
                <a:latin typeface="Times New Roman" pitchFamily="18" charset="0"/>
                <a:cs typeface="Times New Roman" pitchFamily="18" charset="0"/>
              </a:rPr>
              <a:t/>
            </a:r>
            <a:br>
              <a:rPr lang="kk-KZ" sz="2000" b="1" dirty="0" smtClean="0">
                <a:solidFill>
                  <a:srgbClr val="002060"/>
                </a:solidFill>
                <a:latin typeface="Times New Roman" pitchFamily="18" charset="0"/>
                <a:cs typeface="Times New Roman" pitchFamily="18" charset="0"/>
              </a:rPr>
            </a:br>
            <a:r>
              <a:rPr lang="kk-KZ" sz="2000" b="1" i="1" u="sng" dirty="0" smtClean="0">
                <a:effectLst>
                  <a:outerShdw blurRad="38100" dist="38100" dir="2700000" algn="tl">
                    <a:srgbClr val="000000">
                      <a:alpha val="43137"/>
                    </a:srgbClr>
                  </a:outerShdw>
                </a:effectLst>
                <a:latin typeface="Times New Roman" pitchFamily="18" charset="0"/>
                <a:cs typeface="Times New Roman" pitchFamily="18" charset="0"/>
              </a:rPr>
              <a:t>Ұлттық өзіндік сана</a:t>
            </a:r>
            <a:r>
              <a:rPr lang="kk-KZ" sz="2400" b="1" dirty="0" smtClean="0">
                <a:solidFill>
                  <a:srgbClr val="002060"/>
                </a:solidFill>
                <a:latin typeface="Times New Roman" pitchFamily="18" charset="0"/>
                <a:cs typeface="Times New Roman" pitchFamily="18" charset="0"/>
              </a:rPr>
              <a:t>-</a:t>
            </a:r>
            <a:r>
              <a:rPr lang="kk-KZ" sz="2000" b="1" dirty="0" smtClean="0">
                <a:solidFill>
                  <a:srgbClr val="002060"/>
                </a:solidFill>
                <a:latin typeface="Times New Roman" pitchFamily="18" charset="0"/>
                <a:cs typeface="Times New Roman" pitchFamily="18" charset="0"/>
              </a:rPr>
              <a:t>адамдардың белгілі ұлттық қауымга жатуы және қоғамдық қатынастар жүйесіндегі өз жағдаиын ұғынуы және жете түсіну;</a:t>
            </a:r>
            <a:br>
              <a:rPr lang="kk-KZ" sz="2000" b="1" dirty="0" smtClean="0">
                <a:solidFill>
                  <a:srgbClr val="002060"/>
                </a:solidFill>
                <a:latin typeface="Times New Roman" pitchFamily="18" charset="0"/>
                <a:cs typeface="Times New Roman" pitchFamily="18" charset="0"/>
              </a:rPr>
            </a:br>
            <a:r>
              <a:rPr lang="kk-KZ" sz="2000" b="1" i="1" u="sng" dirty="0" smtClean="0">
                <a:effectLst>
                  <a:outerShdw blurRad="38100" dist="38100" dir="2700000" algn="tl">
                    <a:srgbClr val="000000">
                      <a:alpha val="43137"/>
                    </a:srgbClr>
                  </a:outerShdw>
                </a:effectLst>
                <a:latin typeface="Times New Roman" pitchFamily="18" charset="0"/>
                <a:cs typeface="Times New Roman" pitchFamily="18" charset="0"/>
              </a:rPr>
              <a:t>Ұлттық мінез</a:t>
            </a:r>
            <a:r>
              <a:rPr lang="kk-KZ" sz="2000" b="1" dirty="0" smtClean="0">
                <a:solidFill>
                  <a:srgbClr val="002060"/>
                </a:solidFill>
                <a:latin typeface="Times New Roman" pitchFamily="18" charset="0"/>
                <a:cs typeface="Times New Roman" pitchFamily="18" charset="0"/>
              </a:rPr>
              <a:t>-этностық бірлік өкілдерінің тұрақты тарихи қалыптасқан психологиялық басты ерекшеліктерінің жиынтығы</a:t>
            </a:r>
            <a:br>
              <a:rPr lang="kk-KZ" sz="2000" b="1" dirty="0" smtClean="0">
                <a:solidFill>
                  <a:srgbClr val="002060"/>
                </a:solidFill>
                <a:latin typeface="Times New Roman" pitchFamily="18" charset="0"/>
                <a:cs typeface="Times New Roman" pitchFamily="18" charset="0"/>
              </a:rPr>
            </a:br>
            <a:r>
              <a:rPr lang="kk-KZ" sz="2000" b="1" i="1" u="sng" dirty="0" smtClean="0">
                <a:effectLst>
                  <a:outerShdw blurRad="38100" dist="38100" dir="2700000" algn="tl">
                    <a:srgbClr val="000000">
                      <a:alpha val="43137"/>
                    </a:srgbClr>
                  </a:outerShdw>
                </a:effectLst>
                <a:latin typeface="Times New Roman" pitchFamily="18" charset="0"/>
                <a:cs typeface="Times New Roman" pitchFamily="18" charset="0"/>
              </a:rPr>
              <a:t>Ұлттық темперамент</a:t>
            </a:r>
            <a:r>
              <a:rPr lang="kk-KZ" sz="2000" b="1" dirty="0" smtClean="0">
                <a:solidFill>
                  <a:srgbClr val="002060"/>
                </a:solidFill>
                <a:latin typeface="Times New Roman" pitchFamily="18" charset="0"/>
                <a:cs typeface="Times New Roman" pitchFamily="18" charset="0"/>
              </a:rPr>
              <a:t>-мінез-құлықтың арнайы сипаттамасы</a:t>
            </a:r>
            <a:br>
              <a:rPr lang="kk-KZ" sz="2000" b="1" dirty="0" smtClean="0">
                <a:solidFill>
                  <a:srgbClr val="002060"/>
                </a:solidFill>
                <a:latin typeface="Times New Roman" pitchFamily="18" charset="0"/>
                <a:cs typeface="Times New Roman" pitchFamily="18" charset="0"/>
              </a:rPr>
            </a:br>
            <a:r>
              <a:rPr lang="kk-KZ" sz="2000" b="1" dirty="0" smtClean="0">
                <a:solidFill>
                  <a:srgbClr val="002060"/>
                </a:solidFill>
                <a:latin typeface="Times New Roman" pitchFamily="18" charset="0"/>
                <a:cs typeface="Times New Roman" pitchFamily="18" charset="0"/>
              </a:rPr>
              <a:t>Ұлттық қызығушылықтары мен бағдарлануы-этностық бірлік өкілдерінің тұтастығы мен бірлігін сақтауға қызмет ететін,ең алғашқы мотивациялық қоғамдық-психологиялық құбылыстардың көрінісі</a:t>
            </a:r>
            <a:br>
              <a:rPr lang="kk-KZ" sz="2000" b="1" dirty="0" smtClean="0">
                <a:solidFill>
                  <a:srgbClr val="002060"/>
                </a:solidFill>
                <a:latin typeface="Times New Roman" pitchFamily="18" charset="0"/>
                <a:cs typeface="Times New Roman" pitchFamily="18" charset="0"/>
              </a:rPr>
            </a:br>
            <a:r>
              <a:rPr lang="kk-KZ" sz="2000" b="1" i="1" u="sng" dirty="0" smtClean="0">
                <a:effectLst>
                  <a:outerShdw blurRad="38100" dist="38100" dir="2700000" algn="tl">
                    <a:srgbClr val="000000">
                      <a:alpha val="43137"/>
                    </a:srgbClr>
                  </a:outerShdw>
                </a:effectLst>
                <a:latin typeface="Times New Roman" pitchFamily="18" charset="0"/>
                <a:cs typeface="Times New Roman" pitchFamily="18" charset="0"/>
              </a:rPr>
              <a:t>Ұлттық сезімдері мен көңіл-күйлері</a:t>
            </a:r>
            <a:r>
              <a:rPr lang="kk-KZ" sz="2000" b="1" dirty="0" smtClean="0">
                <a:solidFill>
                  <a:srgbClr val="002060"/>
                </a:solidFill>
                <a:latin typeface="Times New Roman" pitchFamily="18" charset="0"/>
                <a:cs typeface="Times New Roman" pitchFamily="18" charset="0"/>
              </a:rPr>
              <a:t>-өзінің этностық бірлігіне олардың қызығушылықтарына басқа халықтардың құндылықтарына адамдардың эмоциялық күшке ие қатынасы</a:t>
            </a:r>
            <a:br>
              <a:rPr lang="kk-KZ" sz="2000" b="1" dirty="0" smtClean="0">
                <a:solidFill>
                  <a:srgbClr val="002060"/>
                </a:solidFill>
                <a:latin typeface="Times New Roman" pitchFamily="18" charset="0"/>
                <a:cs typeface="Times New Roman" pitchFamily="18" charset="0"/>
              </a:rPr>
            </a:br>
            <a:r>
              <a:rPr lang="kk-KZ" sz="2000" b="1" i="1" u="sng" dirty="0" smtClean="0">
                <a:effectLst>
                  <a:outerShdw blurRad="38100" dist="38100" dir="2700000" algn="tl">
                    <a:srgbClr val="000000">
                      <a:alpha val="43137"/>
                    </a:srgbClr>
                  </a:outerShdw>
                </a:effectLst>
                <a:latin typeface="Times New Roman" pitchFamily="18" charset="0"/>
                <a:cs typeface="Times New Roman" pitchFamily="18" charset="0"/>
              </a:rPr>
              <a:t>Ұлттық дәстүрлері мен әдеттері</a:t>
            </a:r>
            <a:r>
              <a:rPr lang="kk-KZ" sz="2000" b="1" dirty="0" smtClean="0">
                <a:solidFill>
                  <a:srgbClr val="002060"/>
                </a:solidFill>
                <a:latin typeface="Times New Roman" pitchFamily="18" charset="0"/>
                <a:cs typeface="Times New Roman" pitchFamily="18" charset="0"/>
              </a:rPr>
              <a:t>-нақты этностық бірлік өкілдерінің аға буынынан жас буындарына беріліп отыратын,күнделікті өмірде мықты тұрақталған ережелер,нормалар,әрекет стереотиптері,қарым-қатынастары.</a:t>
            </a:r>
            <a:br>
              <a:rPr lang="kk-KZ" sz="2000" b="1" dirty="0" smtClean="0">
                <a:solidFill>
                  <a:srgbClr val="002060"/>
                </a:solidFill>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endParaRPr lang="ru-RU" sz="2400" b="1" dirty="0" smtClean="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25"/>
            <a:ext cx="8229600" cy="6643688"/>
          </a:xfrm>
        </p:spPr>
        <p:txBody>
          <a:bodyPr/>
          <a:lstStyle/>
          <a:p>
            <a:pPr algn="l">
              <a:defRPr/>
            </a:pPr>
            <a:r>
              <a:rPr lang="kk-KZ" sz="2200" b="1" dirty="0" smtClean="0">
                <a:solidFill>
                  <a:srgbClr val="002060"/>
                </a:solidFill>
                <a:latin typeface="Times New Roman" pitchFamily="18" charset="0"/>
                <a:cs typeface="Times New Roman" pitchFamily="18" charset="0"/>
              </a:rPr>
              <a:t>Ұлт психологиясының </a:t>
            </a:r>
            <a:r>
              <a:rPr lang="kk-KZ" sz="2200" b="1"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Динамикалық жақтарының </a:t>
            </a:r>
            <a:r>
              <a:rPr lang="en-US" sz="2200" b="1"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kk-KZ" sz="2200" b="1"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ұлттық психол-қ ерекшеліктер</a:t>
            </a:r>
            <a:r>
              <a:rPr lang="en-US" sz="2200" b="1"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kk-KZ" sz="2200" b="1"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жүйелік-құрылымдық жақтарынан айырмашылығы </a:t>
            </a:r>
            <a:r>
              <a:rPr lang="kk-KZ" sz="2200" b="1" dirty="0" smtClean="0">
                <a:solidFill>
                  <a:srgbClr val="002060"/>
                </a:solidFill>
                <a:latin typeface="Times New Roman" pitchFamily="18" charset="0"/>
                <a:cs typeface="Times New Roman" pitchFamily="18" charset="0"/>
              </a:rPr>
              <a:t>ұлттық-психолог-қ құбылыстардың қызметтерін саналы түрде меңгеріп алуға және айқын шығаруға мүмкіндік береді.</a:t>
            </a:r>
            <a:r>
              <a:rPr lang="kk-KZ" sz="2200" b="1" dirty="0" smtClean="0">
                <a:latin typeface="Times New Roman" pitchFamily="18" charset="0"/>
                <a:cs typeface="Times New Roman" pitchFamily="18" charset="0"/>
              </a:rPr>
              <a:t/>
            </a:r>
            <a:br>
              <a:rPr lang="kk-KZ" sz="2200" b="1" dirty="0" smtClean="0">
                <a:latin typeface="Times New Roman" pitchFamily="18" charset="0"/>
                <a:cs typeface="Times New Roman" pitchFamily="18" charset="0"/>
              </a:rPr>
            </a:br>
            <a:r>
              <a:rPr lang="kk-KZ" sz="2200" b="1" dirty="0" smtClean="0">
                <a:latin typeface="Times New Roman" pitchFamily="18" charset="0"/>
                <a:cs typeface="Times New Roman" pitchFamily="18" charset="0"/>
              </a:rPr>
              <a:t/>
            </a:r>
            <a:br>
              <a:rPr lang="kk-KZ" sz="2200" b="1" dirty="0" smtClean="0">
                <a:latin typeface="Times New Roman" pitchFamily="18" charset="0"/>
                <a:cs typeface="Times New Roman" pitchFamily="18" charset="0"/>
              </a:rPr>
            </a:br>
            <a:r>
              <a:rPr lang="kk-KZ" sz="2400" b="1" i="1" dirty="0" smtClean="0">
                <a:effectLst>
                  <a:outerShdw blurRad="38100" dist="38100" dir="2700000" algn="tl">
                    <a:srgbClr val="000000">
                      <a:alpha val="43137"/>
                    </a:srgbClr>
                  </a:outerShdw>
                </a:effectLst>
                <a:latin typeface="Times New Roman" pitchFamily="18" charset="0"/>
                <a:cs typeface="Times New Roman" pitchFamily="18" charset="0"/>
              </a:rPr>
              <a:t>Динамикалық жақтарының құрамына мыналар енеді:</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kk-KZ" sz="2200" b="1" i="1" u="sng" dirty="0" smtClean="0">
                <a:effectLst>
                  <a:outerShdw blurRad="38100" dist="38100" dir="2700000" algn="tl">
                    <a:srgbClr val="000000">
                      <a:alpha val="43137"/>
                    </a:srgbClr>
                  </a:outerShdw>
                </a:effectLst>
                <a:latin typeface="Times New Roman" pitchFamily="18" charset="0"/>
                <a:cs typeface="Times New Roman" pitchFamily="18" charset="0"/>
              </a:rPr>
              <a:t>Интеллектуалдық-танымдық жағы</a:t>
            </a:r>
            <a:r>
              <a:rPr lang="kk-KZ" sz="2200" b="1" dirty="0" smtClean="0">
                <a:latin typeface="Times New Roman" pitchFamily="18" charset="0"/>
                <a:cs typeface="Times New Roman" pitchFamily="18" charset="0"/>
              </a:rPr>
              <a:t>- </a:t>
            </a:r>
            <a:r>
              <a:rPr lang="kk-KZ" sz="2200" b="1" dirty="0" smtClean="0">
                <a:solidFill>
                  <a:srgbClr val="002060"/>
                </a:solidFill>
                <a:latin typeface="Times New Roman" pitchFamily="18" charset="0"/>
                <a:cs typeface="Times New Roman" pitchFamily="18" charset="0"/>
              </a:rPr>
              <a:t>ұлттық психика өкілдерінің ойлау және кабылдау ерекшеліктерін,олардың арнайы танымдық қасиеттерінің баска халық өкілдерінен айырмашылықтарын анықтайды.</a:t>
            </a:r>
            <a:r>
              <a:rPr lang="kk-KZ" sz="2200" b="1" dirty="0" smtClean="0">
                <a:latin typeface="Times New Roman" pitchFamily="18" charset="0"/>
                <a:cs typeface="Times New Roman" pitchFamily="18" charset="0"/>
              </a:rPr>
              <a:t/>
            </a:r>
            <a:br>
              <a:rPr lang="kk-KZ" sz="2200" b="1" dirty="0" smtClean="0">
                <a:latin typeface="Times New Roman" pitchFamily="18" charset="0"/>
                <a:cs typeface="Times New Roman" pitchFamily="18" charset="0"/>
              </a:rPr>
            </a:br>
            <a:r>
              <a:rPr lang="kk-KZ" sz="2200" b="1" i="1" u="sng" dirty="0" smtClean="0">
                <a:effectLst>
                  <a:outerShdw blurRad="38100" dist="38100" dir="2700000" algn="tl">
                    <a:srgbClr val="000000">
                      <a:alpha val="43137"/>
                    </a:srgbClr>
                  </a:outerShdw>
                </a:effectLst>
                <a:latin typeface="Times New Roman" pitchFamily="18" charset="0"/>
                <a:cs typeface="Times New Roman" pitchFamily="18" charset="0"/>
              </a:rPr>
              <a:t>Эмоционалдық-еріктік жағы</a:t>
            </a:r>
            <a:r>
              <a:rPr lang="kk-KZ" sz="2200" b="1" i="1" u="sng"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kk-KZ" sz="2200" b="1" dirty="0" smtClean="0">
                <a:solidFill>
                  <a:srgbClr val="002060"/>
                </a:solidFill>
                <a:latin typeface="Times New Roman" pitchFamily="18" charset="0"/>
                <a:cs typeface="Times New Roman" pitchFamily="18" charset="0"/>
              </a:rPr>
              <a:t>іс әрекет нәтижесінің көбінесе әр түрлі этностық бірлік өкілдерінің эмоциялық және еріктік касиеттерінің айқын қызметтеріне тәуелді және себепші болуын көрсетеді.</a:t>
            </a:r>
            <a:r>
              <a:rPr lang="kk-KZ" sz="2200" b="1" dirty="0" smtClean="0">
                <a:latin typeface="Times New Roman" pitchFamily="18" charset="0"/>
                <a:cs typeface="Times New Roman" pitchFamily="18" charset="0"/>
              </a:rPr>
              <a:t/>
            </a:r>
            <a:br>
              <a:rPr lang="kk-KZ" sz="2200" b="1" dirty="0" smtClean="0">
                <a:latin typeface="Times New Roman" pitchFamily="18" charset="0"/>
                <a:cs typeface="Times New Roman" pitchFamily="18" charset="0"/>
              </a:rPr>
            </a:br>
            <a:r>
              <a:rPr lang="kk-KZ" sz="2200" b="1" i="1" u="sng" dirty="0" smtClean="0">
                <a:effectLst>
                  <a:outerShdw blurRad="38100" dist="38100" dir="2700000" algn="tl">
                    <a:srgbClr val="000000">
                      <a:alpha val="43137"/>
                    </a:srgbClr>
                  </a:outerShdw>
                </a:effectLst>
                <a:latin typeface="Times New Roman" pitchFamily="18" charset="0"/>
                <a:cs typeface="Times New Roman" pitchFamily="18" charset="0"/>
              </a:rPr>
              <a:t>Коммуникативті  мінез-құлық</a:t>
            </a:r>
            <a:r>
              <a:rPr lang="kk-KZ" sz="2200" b="1" dirty="0" smtClean="0">
                <a:solidFill>
                  <a:srgbClr val="002060"/>
                </a:solidFill>
                <a:latin typeface="Times New Roman" pitchFamily="18" charset="0"/>
                <a:cs typeface="Times New Roman" pitchFamily="18" charset="0"/>
              </a:rPr>
              <a:t>-нақты халық өкілдері қатынастарының арнайы акпараттық және тұлғааралық өзара әрекеттердің өзара ерекшеліктерін қамтуы.</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79388" y="469900"/>
            <a:ext cx="439738" cy="461963"/>
          </a:xfrm>
          <a:prstGeom prst="rect">
            <a:avLst/>
          </a:prstGeom>
          <a:noFill/>
          <a:ln w="9525">
            <a:noFill/>
            <a:miter lim="800000"/>
            <a:headEnd/>
            <a:tailEnd/>
          </a:ln>
        </p:spPr>
        <p:txBody>
          <a:bodyPr wrap="none" anchor="ctr">
            <a:spAutoFit/>
          </a:bodyPr>
          <a:lstStyle/>
          <a:p>
            <a:pPr algn="ctr">
              <a:defRPr/>
            </a:pPr>
            <a:r>
              <a:rPr lang="ru-MD" sz="2400" b="1" i="1" dirty="0">
                <a:solidFill>
                  <a:schemeClr val="accent2">
                    <a:lumMod val="60000"/>
                    <a:lumOff val="40000"/>
                  </a:schemeClr>
                </a:solidFill>
                <a:latin typeface="Arial" charset="0"/>
              </a:rPr>
              <a:t>   </a:t>
            </a:r>
            <a:endParaRPr lang="ru-MD" sz="2400" dirty="0">
              <a:solidFill>
                <a:schemeClr val="accent2"/>
              </a:solidFill>
              <a:latin typeface="Arial" charset="0"/>
            </a:endParaRPr>
          </a:p>
        </p:txBody>
      </p:sp>
      <p:sp>
        <p:nvSpPr>
          <p:cNvPr id="3" name="Заголовок 2"/>
          <p:cNvSpPr>
            <a:spLocks noGrp="1"/>
          </p:cNvSpPr>
          <p:nvPr>
            <p:ph type="title"/>
          </p:nvPr>
        </p:nvSpPr>
        <p:spPr>
          <a:xfrm>
            <a:off x="457200" y="320675"/>
            <a:ext cx="7242175" cy="608013"/>
          </a:xfrm>
        </p:spPr>
        <p:txBody>
          <a:bodyPr/>
          <a:lstStyle/>
          <a:p>
            <a:pPr eaLnBrk="1" fontAlgn="auto" hangingPunct="1">
              <a:spcAft>
                <a:spcPts val="0"/>
              </a:spcAft>
              <a:defRPr/>
            </a:pPr>
            <a:r>
              <a:rPr lang="kk-KZ" sz="2800" dirty="0" smtClean="0"/>
              <a:t> </a:t>
            </a:r>
            <a:endParaRPr lang="ru-RU" sz="2800" dirty="0">
              <a:solidFill>
                <a:schemeClr val="accent6">
                  <a:lumMod val="60000"/>
                  <a:lumOff val="40000"/>
                </a:schemeClr>
              </a:solidFill>
              <a:latin typeface="Times New Roman" pitchFamily="18" charset="0"/>
              <a:cs typeface="Times New Roman" pitchFamily="18" charset="0"/>
            </a:endParaRPr>
          </a:p>
        </p:txBody>
      </p:sp>
      <p:sp>
        <p:nvSpPr>
          <p:cNvPr id="4" name="Текст 3"/>
          <p:cNvSpPr>
            <a:spLocks noGrp="1"/>
          </p:cNvSpPr>
          <p:nvPr>
            <p:ph type="body" idx="1"/>
          </p:nvPr>
        </p:nvSpPr>
        <p:spPr>
          <a:xfrm>
            <a:off x="457200" y="5867400"/>
            <a:ext cx="3521075" cy="457200"/>
          </a:xfrm>
        </p:spPr>
        <p:txBody>
          <a:bodyPr>
            <a:normAutofit/>
          </a:bodyPr>
          <a:lstStyle/>
          <a:p>
            <a:pPr eaLnBrk="1" fontAlgn="auto" hangingPunct="1">
              <a:spcAft>
                <a:spcPts val="0"/>
              </a:spcAft>
              <a:buFont typeface="Wingdings 2"/>
              <a:buNone/>
              <a:defRPr/>
            </a:pPr>
            <a:r>
              <a:rPr lang="kk-KZ" dirty="0" smtClean="0">
                <a:solidFill>
                  <a:schemeClr val="accent6">
                    <a:lumMod val="60000"/>
                    <a:lumOff val="40000"/>
                  </a:schemeClr>
                </a:solidFill>
              </a:rPr>
              <a:t>.</a:t>
            </a:r>
            <a:endParaRPr lang="ru-RU" dirty="0">
              <a:solidFill>
                <a:schemeClr val="accent6">
                  <a:lumMod val="60000"/>
                  <a:lumOff val="40000"/>
                </a:schemeClr>
              </a:solidFill>
            </a:endParaRPr>
          </a:p>
        </p:txBody>
      </p:sp>
      <p:sp>
        <p:nvSpPr>
          <p:cNvPr id="6" name="Текст 5"/>
          <p:cNvSpPr>
            <a:spLocks noGrp="1"/>
          </p:cNvSpPr>
          <p:nvPr>
            <p:ph type="body" sz="half" idx="3"/>
          </p:nvPr>
        </p:nvSpPr>
        <p:spPr>
          <a:xfrm>
            <a:off x="4178300" y="5867400"/>
            <a:ext cx="3521075" cy="457200"/>
          </a:xfrm>
        </p:spPr>
        <p:txBody>
          <a:bodyPr>
            <a:normAutofit/>
          </a:bodyPr>
          <a:lstStyle/>
          <a:p>
            <a:pPr eaLnBrk="1" fontAlgn="auto" hangingPunct="1">
              <a:spcAft>
                <a:spcPts val="0"/>
              </a:spcAft>
              <a:buFont typeface="Wingdings 2"/>
              <a:buNone/>
              <a:defRPr/>
            </a:pPr>
            <a:r>
              <a:rPr lang="kk-KZ" dirty="0" smtClean="0"/>
              <a:t>.   </a:t>
            </a:r>
            <a:r>
              <a:rPr lang="kk-KZ" dirty="0" smtClean="0">
                <a:solidFill>
                  <a:schemeClr val="accent6">
                    <a:lumMod val="60000"/>
                    <a:lumOff val="40000"/>
                  </a:schemeClr>
                </a:solidFill>
              </a:rPr>
              <a:t>Сангвиник адам</a:t>
            </a:r>
            <a:endParaRPr lang="ru-RU" dirty="0">
              <a:solidFill>
                <a:schemeClr val="accent6">
                  <a:lumMod val="60000"/>
                  <a:lumOff val="40000"/>
                </a:schemeClr>
              </a:solidFill>
            </a:endParaRPr>
          </a:p>
        </p:txBody>
      </p:sp>
      <p:pic>
        <p:nvPicPr>
          <p:cNvPr id="10246" name="Picture 9" descr="C:\Users\User\Desktop\психология слаид\iCAGHIXCS.jpg"/>
          <p:cNvPicPr>
            <a:picLocks noGrp="1" noChangeAspect="1" noChangeArrowheads="1"/>
          </p:cNvPicPr>
          <p:nvPr>
            <p:ph sz="quarter" idx="4"/>
          </p:nvPr>
        </p:nvPicPr>
        <p:blipFill>
          <a:blip r:embed="rId3"/>
          <a:srcRect/>
          <a:stretch>
            <a:fillRect/>
          </a:stretch>
        </p:blipFill>
        <p:spPr>
          <a:xfrm>
            <a:off x="0" y="3714752"/>
            <a:ext cx="3225831" cy="3143248"/>
          </a:xfrm>
          <a:effectLst>
            <a:softEdge rad="112500"/>
          </a:effectLst>
        </p:spPr>
      </p:pic>
      <p:pic>
        <p:nvPicPr>
          <p:cNvPr id="10247" name="Picture 10" descr="C:\Users\User\Desktop\психология слаид\iCAHJKEW2.jpg"/>
          <p:cNvPicPr>
            <a:picLocks noChangeAspect="1" noChangeArrowheads="1"/>
          </p:cNvPicPr>
          <p:nvPr/>
        </p:nvPicPr>
        <p:blipFill>
          <a:blip r:embed="rId4"/>
          <a:srcRect/>
          <a:stretch>
            <a:fillRect/>
          </a:stretch>
        </p:blipFill>
        <p:spPr bwMode="auto">
          <a:xfrm>
            <a:off x="3214678" y="3786190"/>
            <a:ext cx="2143140" cy="3071810"/>
          </a:xfrm>
          <a:prstGeom prst="rect">
            <a:avLst/>
          </a:prstGeom>
          <a:ln>
            <a:noFill/>
          </a:ln>
          <a:effectLst>
            <a:softEdge rad="112500"/>
          </a:effectLst>
        </p:spPr>
      </p:pic>
      <p:pic>
        <p:nvPicPr>
          <p:cNvPr id="10248" name="Picture 11" descr="C:\Users\User\Desktop\психология слаид\керекти сурет.jpg"/>
          <p:cNvPicPr>
            <a:picLocks noChangeAspect="1" noChangeArrowheads="1"/>
          </p:cNvPicPr>
          <p:nvPr/>
        </p:nvPicPr>
        <p:blipFill>
          <a:blip r:embed="rId5"/>
          <a:srcRect/>
          <a:stretch>
            <a:fillRect/>
          </a:stretch>
        </p:blipFill>
        <p:spPr bwMode="auto">
          <a:xfrm>
            <a:off x="5357812" y="3643314"/>
            <a:ext cx="3786188" cy="3214686"/>
          </a:xfrm>
          <a:prstGeom prst="rect">
            <a:avLst/>
          </a:prstGeom>
          <a:ln>
            <a:noFill/>
          </a:ln>
          <a:effectLst>
            <a:softEdge rad="112500"/>
          </a:effectLst>
        </p:spPr>
      </p:pic>
      <p:sp>
        <p:nvSpPr>
          <p:cNvPr id="14345" name="Прямоугольник 16"/>
          <p:cNvSpPr>
            <a:spLocks noChangeArrowheads="1"/>
          </p:cNvSpPr>
          <p:nvPr/>
        </p:nvSpPr>
        <p:spPr bwMode="auto">
          <a:xfrm>
            <a:off x="214313" y="928688"/>
            <a:ext cx="8429625" cy="3200400"/>
          </a:xfrm>
          <a:prstGeom prst="rect">
            <a:avLst/>
          </a:prstGeom>
          <a:noFill/>
          <a:ln w="9525">
            <a:noFill/>
            <a:miter lim="800000"/>
            <a:headEnd/>
            <a:tailEnd/>
          </a:ln>
        </p:spPr>
        <p:txBody>
          <a:bodyPr>
            <a:spAutoFit/>
          </a:bodyPr>
          <a:lstStyle/>
          <a:p>
            <a:pPr algn="ctr"/>
            <a:r>
              <a:rPr lang="kk-KZ"/>
              <a:t>       </a:t>
            </a:r>
            <a:r>
              <a:rPr lang="kk-KZ">
                <a:solidFill>
                  <a:srgbClr val="002060"/>
                </a:solidFill>
                <a:latin typeface="Times New Roman" pitchFamily="18" charset="0"/>
                <a:cs typeface="Times New Roman" pitchFamily="18" charset="0"/>
              </a:rPr>
              <a:t>Ұлттық психологияның құрылымдық элементтерінің күрделі әрі маңыздыларының бірі </a:t>
            </a:r>
            <a:r>
              <a:rPr lang="kk-KZ" b="1" i="1">
                <a:latin typeface="Times New Roman" pitchFamily="18" charset="0"/>
                <a:cs typeface="Times New Roman" pitchFamily="18" charset="0"/>
              </a:rPr>
              <a:t>ұлттық мінез-құлық болып саналыд.</a:t>
            </a:r>
            <a:r>
              <a:rPr lang="kk-KZ">
                <a:solidFill>
                  <a:srgbClr val="002060"/>
                </a:solidFill>
                <a:latin typeface="Times New Roman" pitchFamily="18" charset="0"/>
                <a:cs typeface="Times New Roman" pitchFamily="18" charset="0"/>
              </a:rPr>
              <a:t> Ұлттық мінез-құлық ұрпақтан-ұрпаққа беріліп қалған биологиялық психикалық құбылыс емес, географиялық ортаның жемісі немесе нәсілдік белгілермен байланысты ұлттық субстанцияның қияли туындысына да жатпайды. Негізгі шындықты ұлт өмірінің өзінен, оны қоршаған табиғи өзегшеліктен қарастыру шарт. </a:t>
            </a:r>
            <a:r>
              <a:rPr lang="kk-KZ" b="1" i="1">
                <a:latin typeface="Times New Roman" pitchFamily="18" charset="0"/>
                <a:cs typeface="Times New Roman" pitchFamily="18" charset="0"/>
              </a:rPr>
              <a:t>Ұлттық мінез-құлықты </a:t>
            </a:r>
            <a:r>
              <a:rPr lang="kk-KZ">
                <a:solidFill>
                  <a:srgbClr val="002060"/>
                </a:solidFill>
                <a:latin typeface="Times New Roman" pitchFamily="18" charset="0"/>
                <a:cs typeface="Times New Roman" pitchFamily="18" charset="0"/>
              </a:rPr>
              <a:t>халықтардың өзі жасаған тарихтағы материалдық және рухани тіршілігінің бейнеленген көрінісі деп тұсінеміз. Тарихи жағдай мен географиялық орта мәңгілік нәрсе емес, сондықтан ұлттық мінез-құлық та белгілі өзгерістерге ұшырап отырады. </a:t>
            </a:r>
            <a:r>
              <a:rPr lang="kk-KZ" sz="2000" b="1">
                <a:solidFill>
                  <a:srgbClr val="002060"/>
                </a:solidFill>
                <a:latin typeface="Times New Roman" pitchFamily="18" charset="0"/>
                <a:cs typeface="Times New Roman" pitchFamily="18" charset="0"/>
              </a:rPr>
              <a:t/>
            </a:r>
            <a:br>
              <a:rPr lang="kk-KZ" sz="2000" b="1">
                <a:solidFill>
                  <a:srgbClr val="002060"/>
                </a:solidFill>
                <a:latin typeface="Times New Roman" pitchFamily="18" charset="0"/>
                <a:cs typeface="Times New Roman" pitchFamily="18" charset="0"/>
              </a:rPr>
            </a:br>
            <a:endParaRPr lang="ru-RU" sz="2000" b="1">
              <a:solidFill>
                <a:srgbClr val="002060"/>
              </a:solidFill>
              <a:latin typeface="Times New Roman" pitchFamily="18" charset="0"/>
              <a:cs typeface="Times New Roman" pitchFamily="18" charset="0"/>
            </a:endParaRPr>
          </a:p>
        </p:txBody>
      </p:sp>
      <p:sp>
        <p:nvSpPr>
          <p:cNvPr id="10251" name="TextBox 17"/>
          <p:cNvSpPr txBox="1">
            <a:spLocks noChangeArrowheads="1"/>
          </p:cNvSpPr>
          <p:nvPr/>
        </p:nvSpPr>
        <p:spPr bwMode="auto">
          <a:xfrm>
            <a:off x="285750" y="142875"/>
            <a:ext cx="6429375" cy="461963"/>
          </a:xfrm>
          <a:prstGeom prst="rect">
            <a:avLst/>
          </a:prstGeom>
          <a:noFill/>
          <a:ln w="9525">
            <a:noFill/>
            <a:miter lim="800000"/>
            <a:headEnd/>
            <a:tailEnd/>
          </a:ln>
        </p:spPr>
        <p:txBody>
          <a:bodyPr>
            <a:spAutoFit/>
          </a:bodyPr>
          <a:lstStyle/>
          <a:p>
            <a:pPr algn="ctr">
              <a:defRPr/>
            </a:pPr>
            <a:r>
              <a:rPr lang="kk-KZ" sz="2400" b="1" dirty="0">
                <a:solidFill>
                  <a:srgbClr val="002060"/>
                </a:solidFill>
                <a:effectLst>
                  <a:outerShdw blurRad="38100" dist="38100" dir="2700000" algn="tl">
                    <a:srgbClr val="000000">
                      <a:alpha val="43137"/>
                    </a:srgbClr>
                  </a:outerShdw>
                </a:effectLst>
              </a:rPr>
              <a:t>Ұлттық мінез-құлық</a:t>
            </a:r>
            <a:endParaRPr lang="ru-RU" sz="2400" b="1" dirty="0">
              <a:solidFill>
                <a:srgbClr val="002060"/>
              </a:solidFill>
              <a:effectLst>
                <a:outerShdw blurRad="38100" dist="38100" dir="2700000" algn="tl">
                  <a:srgbClr val="000000">
                    <a:alpha val="43137"/>
                  </a:srgbClr>
                </a:outerShdw>
              </a:effectLst>
            </a:endParaRPr>
          </a:p>
        </p:txBody>
      </p:sp>
    </p:spTree>
  </p:cSld>
  <p:clrMapOvr>
    <a:masterClrMapping/>
  </p:clrMapOvr>
  <p:transition spd="slow">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571500"/>
            <a:ext cx="8229600" cy="5500688"/>
          </a:xfrm>
        </p:spPr>
        <p:txBody>
          <a:bodyPr/>
          <a:lstStyle/>
          <a:p>
            <a:pPr eaLnBrk="1" fontAlgn="auto" hangingPunct="1">
              <a:spcAft>
                <a:spcPts val="0"/>
              </a:spcAft>
              <a:defRPr/>
            </a:pPr>
            <a:r>
              <a:rPr lang="kk-KZ" sz="2800" dirty="0" smtClean="0">
                <a:solidFill>
                  <a:schemeClr val="accent2">
                    <a:lumMod val="60000"/>
                    <a:lumOff val="40000"/>
                  </a:schemeClr>
                </a:solidFill>
                <a:latin typeface="Times New Roman" pitchFamily="18" charset="0"/>
                <a:cs typeface="Times New Roman" pitchFamily="18" charset="0"/>
              </a:rPr>
              <a:t>.</a:t>
            </a:r>
            <a:endParaRPr lang="ru-RU" sz="2400" i="1" dirty="0">
              <a:solidFill>
                <a:schemeClr val="accent2">
                  <a:lumMod val="60000"/>
                  <a:lumOff val="40000"/>
                </a:schemeClr>
              </a:solidFill>
            </a:endParaRPr>
          </a:p>
        </p:txBody>
      </p:sp>
      <p:sp>
        <p:nvSpPr>
          <p:cNvPr id="11267" name="Прямоугольник 5"/>
          <p:cNvSpPr>
            <a:spLocks noChangeArrowheads="1"/>
          </p:cNvSpPr>
          <p:nvPr/>
        </p:nvSpPr>
        <p:spPr bwMode="auto">
          <a:xfrm>
            <a:off x="357188" y="714375"/>
            <a:ext cx="4572000" cy="1938338"/>
          </a:xfrm>
          <a:prstGeom prst="rect">
            <a:avLst/>
          </a:prstGeom>
          <a:noFill/>
          <a:ln w="9525">
            <a:noFill/>
            <a:miter lim="800000"/>
            <a:headEnd/>
            <a:tailEnd/>
          </a:ln>
        </p:spPr>
        <p:txBody>
          <a:bodyPr>
            <a:spAutoFit/>
          </a:bodyPr>
          <a:lstStyle/>
          <a:p>
            <a:pPr algn="ctr">
              <a:defRPr/>
            </a:pPr>
            <a:r>
              <a:rPr lang="kk-KZ" b="1" dirty="0">
                <a:solidFill>
                  <a:srgbClr val="002060"/>
                </a:solidFill>
              </a:rPr>
              <a:t>  </a:t>
            </a:r>
            <a:r>
              <a:rPr lang="kk-KZ" sz="2000" b="1" u="sng"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Ұлттық мінез-</a:t>
            </a:r>
            <a:r>
              <a:rPr lang="kk-KZ" sz="2000" b="1" dirty="0">
                <a:solidFill>
                  <a:srgbClr val="002060"/>
                </a:solidFill>
                <a:latin typeface="Times New Roman" pitchFamily="18" charset="0"/>
                <a:cs typeface="Times New Roman" pitchFamily="18" charset="0"/>
              </a:rPr>
              <a:t>құлық ұлттардың еркі арқылы да байқалады. </a:t>
            </a:r>
          </a:p>
          <a:p>
            <a:pPr algn="ctr">
              <a:defRPr/>
            </a:pPr>
            <a:r>
              <a:rPr lang="kk-KZ" sz="2000" b="1" u="sng"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Ерік</a:t>
            </a:r>
            <a:r>
              <a:rPr lang="kk-KZ" sz="2000" b="1" dirty="0">
                <a:solidFill>
                  <a:srgbClr val="002060"/>
                </a:solidFill>
                <a:latin typeface="Times New Roman" pitchFamily="18" charset="0"/>
                <a:cs typeface="Times New Roman" pitchFamily="18" charset="0"/>
              </a:rPr>
              <a:t> дегеніміз – индивидуалды және ұлттық психологияның, сонымен бірге әлеуметтік психологияның категориясы. </a:t>
            </a:r>
            <a:endParaRPr lang="ru-RU" sz="2000" b="1" dirty="0">
              <a:solidFill>
                <a:srgbClr val="002060"/>
              </a:solidFill>
              <a:latin typeface="Times New Roman" pitchFamily="18" charset="0"/>
              <a:cs typeface="Times New Roman" pitchFamily="18" charset="0"/>
            </a:endParaRPr>
          </a:p>
        </p:txBody>
      </p:sp>
      <p:pic>
        <p:nvPicPr>
          <p:cNvPr id="15364" name="Picture 6" descr="C:\Users\User\Desktop\психология слаид\научн сфере этнопсихология.jpg"/>
          <p:cNvPicPr>
            <a:picLocks noChangeAspect="1" noChangeArrowheads="1"/>
          </p:cNvPicPr>
          <p:nvPr/>
        </p:nvPicPr>
        <p:blipFill>
          <a:blip r:embed="rId2"/>
          <a:srcRect/>
          <a:stretch>
            <a:fillRect/>
          </a:stretch>
        </p:blipFill>
        <p:spPr bwMode="auto">
          <a:xfrm>
            <a:off x="5214938" y="214313"/>
            <a:ext cx="3643312" cy="2933700"/>
          </a:xfrm>
          <a:prstGeom prst="rect">
            <a:avLst/>
          </a:prstGeom>
          <a:noFill/>
          <a:ln w="9525">
            <a:noFill/>
            <a:miter lim="800000"/>
            <a:headEnd/>
            <a:tailEnd/>
          </a:ln>
        </p:spPr>
      </p:pic>
      <p:pic>
        <p:nvPicPr>
          <p:cNvPr id="15365" name="Picture 7" descr="C:\Users\User\Desktop\психология слаид\iCAVSBJE4.jpg"/>
          <p:cNvPicPr>
            <a:picLocks noChangeAspect="1" noChangeArrowheads="1"/>
          </p:cNvPicPr>
          <p:nvPr/>
        </p:nvPicPr>
        <p:blipFill>
          <a:blip r:embed="rId3"/>
          <a:srcRect/>
          <a:stretch>
            <a:fillRect/>
          </a:stretch>
        </p:blipFill>
        <p:spPr bwMode="auto">
          <a:xfrm>
            <a:off x="214313" y="2857500"/>
            <a:ext cx="4191000" cy="3786188"/>
          </a:xfrm>
          <a:prstGeom prst="rect">
            <a:avLst/>
          </a:prstGeom>
          <a:noFill/>
          <a:ln w="9525">
            <a:noFill/>
            <a:miter lim="800000"/>
            <a:headEnd/>
            <a:tailEnd/>
          </a:ln>
        </p:spPr>
      </p:pic>
      <p:sp>
        <p:nvSpPr>
          <p:cNvPr id="11270" name="Прямоугольник 8"/>
          <p:cNvSpPr>
            <a:spLocks noChangeArrowheads="1"/>
          </p:cNvSpPr>
          <p:nvPr/>
        </p:nvSpPr>
        <p:spPr bwMode="auto">
          <a:xfrm>
            <a:off x="4500563" y="3500438"/>
            <a:ext cx="4214812" cy="3108325"/>
          </a:xfrm>
          <a:prstGeom prst="rect">
            <a:avLst/>
          </a:prstGeom>
          <a:noFill/>
          <a:ln w="9525">
            <a:noFill/>
            <a:miter lim="800000"/>
            <a:headEnd/>
            <a:tailEnd/>
          </a:ln>
        </p:spPr>
        <p:txBody>
          <a:bodyPr>
            <a:spAutoFit/>
          </a:bodyPr>
          <a:lstStyle/>
          <a:p>
            <a:pPr algn="ctr">
              <a:defRPr/>
            </a:pPr>
            <a:r>
              <a:rPr lang="kk-KZ" u="sng" dirty="0">
                <a:effectLst>
                  <a:outerShdw blurRad="38100" dist="38100" dir="2700000" algn="tl">
                    <a:srgbClr val="000000">
                      <a:alpha val="43137"/>
                    </a:srgbClr>
                  </a:outerShdw>
                </a:effectLst>
              </a:rPr>
              <a:t>   </a:t>
            </a:r>
            <a:r>
              <a:rPr lang="kk-KZ" sz="2000" b="1" u="sng" dirty="0">
                <a:effectLst>
                  <a:outerShdw blurRad="38100" dist="38100" dir="2700000" algn="tl">
                    <a:srgbClr val="000000">
                      <a:alpha val="43137"/>
                    </a:srgbClr>
                  </a:outerShdw>
                </a:effectLst>
                <a:latin typeface="Times New Roman" pitchFamily="18" charset="0"/>
                <a:cs typeface="Times New Roman" pitchFamily="18" charset="0"/>
              </a:rPr>
              <a:t>Ұлттық мінез-</a:t>
            </a:r>
            <a:r>
              <a:rPr lang="kk-KZ" sz="2000" b="1" dirty="0">
                <a:solidFill>
                  <a:srgbClr val="002060"/>
                </a:solidFill>
                <a:latin typeface="Times New Roman" pitchFamily="18" charset="0"/>
                <a:cs typeface="Times New Roman" pitchFamily="18" charset="0"/>
              </a:rPr>
              <a:t>құлықтың байқалатын белгілерінің бірі – </a:t>
            </a:r>
            <a:r>
              <a:rPr lang="kk-KZ" sz="2000" b="1" u="sng" dirty="0">
                <a:effectLst>
                  <a:outerShdw blurRad="38100" dist="38100" dir="2700000" algn="tl">
                    <a:srgbClr val="000000">
                      <a:alpha val="43137"/>
                    </a:srgbClr>
                  </a:outerShdw>
                </a:effectLst>
                <a:latin typeface="Times New Roman" pitchFamily="18" charset="0"/>
                <a:cs typeface="Times New Roman" pitchFamily="18" charset="0"/>
              </a:rPr>
              <a:t>ұлттық көзқарас</a:t>
            </a:r>
            <a:r>
              <a:rPr lang="kk-KZ" sz="2000" b="1" dirty="0">
                <a:solidFill>
                  <a:srgbClr val="002060"/>
                </a:solidFill>
                <a:latin typeface="Times New Roman" pitchFamily="18" charset="0"/>
                <a:cs typeface="Times New Roman" pitchFamily="18" charset="0"/>
              </a:rPr>
              <a:t>. Көзқарастар мен нанымдардың жүйесі ұлттардың мінез-құлықтарының идеологиялық және дүние танымдық жақтары болып саналады. </a:t>
            </a:r>
            <a:r>
              <a:rPr lang="kk-KZ" dirty="0"/>
              <a:t/>
            </a:r>
            <a:br>
              <a:rPr lang="kk-KZ" dirty="0"/>
            </a:br>
            <a:r>
              <a:rPr lang="kk-KZ" dirty="0"/>
              <a:t/>
            </a:r>
            <a:br>
              <a:rPr lang="kk-KZ" dirty="0"/>
            </a:br>
            <a:endParaRPr lang="ru-RU" dirty="0"/>
          </a:p>
        </p:txBody>
      </p: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eaLnBrk="1" fontAlgn="auto" hangingPunct="1">
              <a:spcAft>
                <a:spcPts val="0"/>
              </a:spcAft>
              <a:defRPr/>
            </a:pPr>
            <a:r>
              <a:rPr lang="kk-KZ" sz="2800" dirty="0">
                <a:solidFill>
                  <a:schemeClr val="accent2">
                    <a:lumMod val="60000"/>
                    <a:lumOff val="40000"/>
                  </a:schemeClr>
                </a:solidFill>
              </a:rPr>
              <a:t>.</a:t>
            </a:r>
            <a:endParaRPr lang="ru-RU" sz="2800" dirty="0">
              <a:solidFill>
                <a:schemeClr val="accent2">
                  <a:lumMod val="60000"/>
                  <a:lumOff val="40000"/>
                </a:schemeClr>
              </a:solidFill>
            </a:endParaRPr>
          </a:p>
        </p:txBody>
      </p:sp>
      <p:sp>
        <p:nvSpPr>
          <p:cNvPr id="16387" name="Текст 4"/>
          <p:cNvSpPr>
            <a:spLocks noGrp="1"/>
          </p:cNvSpPr>
          <p:nvPr>
            <p:ph type="body" idx="2"/>
          </p:nvPr>
        </p:nvSpPr>
        <p:spPr>
          <a:xfrm>
            <a:off x="469900" y="1230313"/>
            <a:ext cx="3008313" cy="5137150"/>
          </a:xfrm>
        </p:spPr>
        <p:txBody>
          <a:bodyPr/>
          <a:lstStyle/>
          <a:p>
            <a:pPr algn="just" eaLnBrk="1" hangingPunct="1">
              <a:spcBef>
                <a:spcPct val="0"/>
              </a:spcBef>
            </a:pPr>
            <a:r>
              <a:rPr lang="kk-KZ" sz="2000" i="1" smtClean="0">
                <a:latin typeface="Times New Roman" pitchFamily="18" charset="0"/>
                <a:cs typeface="Times New Roman" pitchFamily="18" charset="0"/>
              </a:rPr>
              <a:t>.</a:t>
            </a:r>
            <a:endParaRPr lang="ru-RU" sz="2000" i="1" smtClean="0">
              <a:latin typeface="Times New Roman" pitchFamily="18" charset="0"/>
              <a:cs typeface="Times New Roman" pitchFamily="18" charset="0"/>
            </a:endParaRPr>
          </a:p>
        </p:txBody>
      </p:sp>
      <p:sp>
        <p:nvSpPr>
          <p:cNvPr id="13317" name="Прямоугольник 6"/>
          <p:cNvSpPr>
            <a:spLocks noChangeArrowheads="1"/>
          </p:cNvSpPr>
          <p:nvPr/>
        </p:nvSpPr>
        <p:spPr bwMode="auto">
          <a:xfrm>
            <a:off x="642938" y="428625"/>
            <a:ext cx="7929562" cy="2308225"/>
          </a:xfrm>
          <a:prstGeom prst="rect">
            <a:avLst/>
          </a:prstGeom>
          <a:noFill/>
          <a:ln w="9525">
            <a:noFill/>
            <a:miter lim="800000"/>
            <a:headEnd/>
            <a:tailEnd/>
          </a:ln>
        </p:spPr>
        <p:txBody>
          <a:bodyPr>
            <a:spAutoFit/>
          </a:bodyPr>
          <a:lstStyle/>
          <a:p>
            <a:pPr>
              <a:defRPr/>
            </a:pPr>
            <a:r>
              <a:rPr lang="kk-KZ" sz="2400" dirty="0"/>
              <a:t>     </a:t>
            </a:r>
            <a:r>
              <a:rPr lang="kk-KZ" sz="2400" b="1" dirty="0">
                <a:effectLst>
                  <a:outerShdw blurRad="38100" dist="38100" dir="2700000" algn="tl">
                    <a:srgbClr val="000000">
                      <a:alpha val="43137"/>
                    </a:srgbClr>
                  </a:outerShdw>
                </a:effectLst>
                <a:latin typeface="Times New Roman" pitchFamily="18" charset="0"/>
                <a:cs typeface="Times New Roman" pitchFamily="18" charset="0"/>
              </a:rPr>
              <a:t>Ұлттық психологияның құрылымдық күрделі элементтерінің бірі </a:t>
            </a:r>
            <a:r>
              <a:rPr lang="kk-KZ" sz="2400" b="1" dirty="0">
                <a:solidFill>
                  <a:srgbClr val="002060"/>
                </a:solidFill>
                <a:latin typeface="Times New Roman" pitchFamily="18" charset="0"/>
                <a:cs typeface="Times New Roman" pitchFamily="18" charset="0"/>
              </a:rPr>
              <a:t>– ұлттық сана сезім. </a:t>
            </a:r>
          </a:p>
          <a:p>
            <a:pPr>
              <a:defRPr/>
            </a:pPr>
            <a:r>
              <a:rPr lang="kk-KZ" sz="2400" b="1" u="sng" dirty="0">
                <a:effectLst>
                  <a:outerShdw blurRad="38100" dist="38100" dir="2700000" algn="tl">
                    <a:srgbClr val="000000">
                      <a:alpha val="43137"/>
                    </a:srgbClr>
                  </a:outerShdw>
                </a:effectLst>
                <a:latin typeface="Times New Roman" pitchFamily="18" charset="0"/>
                <a:cs typeface="Times New Roman" pitchFamily="18" charset="0"/>
              </a:rPr>
              <a:t>  Ұлттық сана-сезім </a:t>
            </a:r>
            <a:r>
              <a:rPr lang="kk-KZ" sz="2400" b="1" u="sng"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kk-KZ" sz="2400" b="1" dirty="0">
                <a:solidFill>
                  <a:srgbClr val="002060"/>
                </a:solidFill>
                <a:latin typeface="Times New Roman" pitchFamily="18" charset="0"/>
                <a:cs typeface="Times New Roman" pitchFamily="18" charset="0"/>
              </a:rPr>
              <a:t>дегеніміз өзінің ұлттық өкілділігін мойындай отырып, ұлтына деген сүйіспененілік, жанашырлық, халық мұралараны, мақтанышын бағалай білу. </a:t>
            </a:r>
            <a:endParaRPr lang="ru-RU" sz="2400" b="1" dirty="0">
              <a:solidFill>
                <a:srgbClr val="002060"/>
              </a:solidFill>
              <a:latin typeface="Times New Roman" pitchFamily="18" charset="0"/>
              <a:cs typeface="Times New Roman" pitchFamily="18" charset="0"/>
            </a:endParaRPr>
          </a:p>
        </p:txBody>
      </p:sp>
      <p:sp>
        <p:nvSpPr>
          <p:cNvPr id="16391" name="Прямоугольник 8"/>
          <p:cNvSpPr>
            <a:spLocks noChangeArrowheads="1"/>
          </p:cNvSpPr>
          <p:nvPr/>
        </p:nvSpPr>
        <p:spPr bwMode="auto">
          <a:xfrm>
            <a:off x="285750" y="3143250"/>
            <a:ext cx="8286750" cy="2308225"/>
          </a:xfrm>
          <a:prstGeom prst="rect">
            <a:avLst/>
          </a:prstGeom>
          <a:noFill/>
          <a:ln w="9525">
            <a:noFill/>
            <a:miter lim="800000"/>
            <a:headEnd/>
            <a:tailEnd/>
          </a:ln>
        </p:spPr>
        <p:txBody>
          <a:bodyPr>
            <a:spAutoFit/>
          </a:bodyPr>
          <a:lstStyle/>
          <a:p>
            <a:pPr algn="ctr">
              <a:defRPr/>
            </a:pPr>
            <a:r>
              <a:rPr lang="kk-KZ" b="1" dirty="0">
                <a:latin typeface="Times New Roman" pitchFamily="18" charset="0"/>
                <a:cs typeface="Times New Roman" pitchFamily="18" charset="0"/>
              </a:rPr>
              <a:t>     </a:t>
            </a:r>
            <a:r>
              <a:rPr lang="kk-KZ" sz="2400" b="1" dirty="0">
                <a:solidFill>
                  <a:srgbClr val="002060"/>
                </a:solidFill>
                <a:latin typeface="Times New Roman" pitchFamily="18" charset="0"/>
                <a:cs typeface="Times New Roman" pitchFamily="18" charset="0"/>
              </a:rPr>
              <a:t>Ұлттар өміріндегі ұлттық психологиямен тығыз байланысты көкейкесті мәселенің бірі – </a:t>
            </a:r>
            <a:r>
              <a:rPr lang="kk-KZ" sz="2400" b="1" u="sng" dirty="0">
                <a:effectLst>
                  <a:outerShdw blurRad="38100" dist="38100" dir="2700000" algn="tl">
                    <a:srgbClr val="000000">
                      <a:alpha val="43137"/>
                    </a:srgbClr>
                  </a:outerShdw>
                </a:effectLst>
                <a:latin typeface="Times New Roman" pitchFamily="18" charset="0"/>
                <a:cs typeface="Times New Roman" pitchFamily="18" charset="0"/>
              </a:rPr>
              <a:t>ол ұлттық әдет-ғұрыптар</a:t>
            </a:r>
            <a:r>
              <a:rPr lang="kk-KZ" sz="2400" b="1" u="sng"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400" b="1" u="sng" dirty="0">
                <a:effectLst>
                  <a:outerShdw blurRad="38100" dist="38100" dir="2700000" algn="tl">
                    <a:srgbClr val="000000">
                      <a:alpha val="43137"/>
                    </a:srgbClr>
                  </a:outerShdw>
                </a:effectLst>
                <a:latin typeface="Times New Roman" pitchFamily="18" charset="0"/>
                <a:cs typeface="Times New Roman" pitchFamily="18" charset="0"/>
              </a:rPr>
              <a:t>дәстүрлер</a:t>
            </a:r>
            <a:r>
              <a:rPr lang="kk-KZ" sz="2400" b="1" u="sng"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400" b="1" dirty="0">
                <a:solidFill>
                  <a:srgbClr val="002060"/>
                </a:solidFill>
                <a:latin typeface="Times New Roman" pitchFamily="18" charset="0"/>
                <a:cs typeface="Times New Roman" pitchFamily="18" charset="0"/>
              </a:rPr>
              <a:t>болып саналады. Ұлттық психологияның еркшеліктері мәдениетте, тұрмыста, сондай-ақ ұлттық әдет-ғұрыптар мен дәстүрлерде де айқын көрінеді</a:t>
            </a:r>
            <a:endParaRPr lang="ru-RU" sz="2400" b="1" dirty="0">
              <a:solidFill>
                <a:srgbClr val="002060"/>
              </a:solidFill>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2"/>
          <p:cNvSpPr>
            <a:spLocks noGrp="1"/>
          </p:cNvSpPr>
          <p:nvPr>
            <p:ph type="title"/>
          </p:nvPr>
        </p:nvSpPr>
        <p:spPr>
          <a:xfrm>
            <a:off x="285750" y="285750"/>
            <a:ext cx="8497888" cy="6226175"/>
          </a:xfrm>
        </p:spPr>
        <p:txBody>
          <a:bodyPr/>
          <a:lstStyle/>
          <a:p>
            <a:r>
              <a:rPr lang="kk-KZ" sz="3100" b="1" i="1" smtClean="0">
                <a:latin typeface="Times New Roman" pitchFamily="18" charset="0"/>
                <a:cs typeface="Times New Roman" pitchFamily="18" charset="0"/>
              </a:rPr>
              <a:t>Әлеуметтік психология</a:t>
            </a:r>
            <a:r>
              <a:rPr lang="kk-KZ" sz="2400" b="1" smtClean="0">
                <a:latin typeface="Times New Roman" pitchFamily="18" charset="0"/>
                <a:cs typeface="Times New Roman" pitchFamily="18" charset="0"/>
              </a:rPr>
              <a:t>-</a:t>
            </a:r>
            <a:r>
              <a:rPr lang="kk-KZ" sz="2400" b="1" smtClean="0">
                <a:solidFill>
                  <a:srgbClr val="002060"/>
                </a:solidFill>
                <a:latin typeface="Times New Roman" pitchFamily="18" charset="0"/>
                <a:cs typeface="Times New Roman" pitchFamily="18" charset="0"/>
              </a:rPr>
              <a:t>адамдардың әлеуметтік топтарының қосылуынан туындаған мінез-құлық және қарекет заңдылықтарын,сондай-ақ осы топтардың психологиялық сипаттамаларын зерттейтін психология ғылымының саласы.</a:t>
            </a:r>
            <a:br>
              <a:rPr lang="kk-KZ" sz="2400" b="1" smtClean="0">
                <a:solidFill>
                  <a:srgbClr val="002060"/>
                </a:solidFill>
                <a:latin typeface="Times New Roman" pitchFamily="18" charset="0"/>
                <a:cs typeface="Times New Roman" pitchFamily="18" charset="0"/>
              </a:rPr>
            </a:br>
            <a:r>
              <a:rPr lang="kk-KZ" sz="2400" b="1" smtClean="0">
                <a:latin typeface="Times New Roman" pitchFamily="18" charset="0"/>
                <a:cs typeface="Times New Roman" pitchFamily="18" charset="0"/>
              </a:rPr>
              <a:t/>
            </a:r>
            <a:br>
              <a:rPr lang="kk-KZ" sz="2400" b="1" smtClean="0">
                <a:latin typeface="Times New Roman" pitchFamily="18" charset="0"/>
                <a:cs typeface="Times New Roman" pitchFamily="18" charset="0"/>
              </a:rPr>
            </a:br>
            <a:r>
              <a:rPr lang="kk-KZ" sz="3100" b="1" i="1" smtClean="0">
                <a:latin typeface="Times New Roman" pitchFamily="18" charset="0"/>
                <a:cs typeface="Times New Roman" pitchFamily="18" charset="0"/>
              </a:rPr>
              <a:t>Ұлттық психика</a:t>
            </a:r>
            <a:r>
              <a:rPr lang="kk-KZ" sz="3100" b="1" i="1" smtClean="0">
                <a:solidFill>
                  <a:srgbClr val="002060"/>
                </a:solidFill>
                <a:latin typeface="Times New Roman" pitchFamily="18" charset="0"/>
                <a:cs typeface="Times New Roman" pitchFamily="18" charset="0"/>
              </a:rPr>
              <a:t>-</a:t>
            </a:r>
            <a:r>
              <a:rPr lang="kk-KZ" sz="2400" smtClean="0">
                <a:solidFill>
                  <a:srgbClr val="002060"/>
                </a:solidFill>
                <a:latin typeface="Times New Roman" pitchFamily="18" charset="0"/>
                <a:cs typeface="Times New Roman" pitchFamily="18" charset="0"/>
              </a:rPr>
              <a:t>адамдардың қоғамдық санасының құрамы,оның негізгі </a:t>
            </a:r>
            <a:br>
              <a:rPr lang="kk-KZ" sz="2400" smtClean="0">
                <a:solidFill>
                  <a:srgbClr val="002060"/>
                </a:solidFill>
                <a:latin typeface="Times New Roman" pitchFamily="18" charset="0"/>
                <a:cs typeface="Times New Roman" pitchFamily="18" charset="0"/>
              </a:rPr>
            </a:br>
            <a:r>
              <a:rPr lang="kk-KZ" sz="2400" smtClean="0">
                <a:solidFill>
                  <a:srgbClr val="002060"/>
                </a:solidFill>
                <a:latin typeface="Times New Roman" pitchFamily="18" charset="0"/>
                <a:cs typeface="Times New Roman" pitchFamily="18" charset="0"/>
              </a:rPr>
              <a:t>Ол шынайы,адамдардың мінез-құлығы мен топтарынан көрінеді және сананың барлық формаларымен компоненті-</a:t>
            </a:r>
            <a:r>
              <a:rPr lang="kk-KZ" sz="2400" b="1" u="sng" smtClean="0">
                <a:solidFill>
                  <a:srgbClr val="002060"/>
                </a:solidFill>
                <a:latin typeface="Times New Roman" pitchFamily="18" charset="0"/>
                <a:cs typeface="Times New Roman" pitchFamily="18" charset="0"/>
              </a:rPr>
              <a:t>қоғамдық психология</a:t>
            </a:r>
            <a:r>
              <a:rPr lang="kk-KZ" sz="2400" smtClean="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a:t>
            </a:r>
            <a:r>
              <a:rPr lang="kk-KZ" sz="2400" b="1" i="1" smtClean="0">
                <a:solidFill>
                  <a:srgbClr val="002060"/>
                </a:solidFill>
                <a:latin typeface="Times New Roman" pitchFamily="18" charset="0"/>
                <a:cs typeface="Times New Roman" pitchFamily="18" charset="0"/>
              </a:rPr>
              <a:t>саясат,құқық,мораль,дін,ғылым,өнер,философия</a:t>
            </a:r>
            <a:r>
              <a:rPr lang="en-US" sz="2400" b="1" i="1" smtClean="0">
                <a:solidFill>
                  <a:srgbClr val="002060"/>
                </a:solidFill>
                <a:latin typeface="Times New Roman" pitchFamily="18" charset="0"/>
                <a:cs typeface="Times New Roman" pitchFamily="18" charset="0"/>
              </a:rPr>
              <a:t>)</a:t>
            </a:r>
            <a:r>
              <a:rPr lang="kk-KZ" sz="2400" smtClean="0">
                <a:solidFill>
                  <a:srgbClr val="002060"/>
                </a:solidFill>
                <a:latin typeface="Times New Roman" pitchFamily="18" charset="0"/>
                <a:cs typeface="Times New Roman" pitchFamily="18" charset="0"/>
              </a:rPr>
              <a:t> байланысты.</a:t>
            </a:r>
            <a:br>
              <a:rPr lang="kk-KZ" sz="2400" smtClean="0">
                <a:solidFill>
                  <a:srgbClr val="002060"/>
                </a:solidFill>
                <a:latin typeface="Times New Roman" pitchFamily="18" charset="0"/>
                <a:cs typeface="Times New Roman" pitchFamily="18" charset="0"/>
              </a:rPr>
            </a:br>
            <a:endParaRPr lang="ru-RU" sz="2400" smtClean="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Блок-схема: альтернативный процесс 7"/>
          <p:cNvSpPr/>
          <p:nvPr/>
        </p:nvSpPr>
        <p:spPr>
          <a:xfrm>
            <a:off x="2643188" y="357188"/>
            <a:ext cx="3929062" cy="164306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Адамдардың ұлттық психикасы  жайлы психологиялық ғылымдардағы  түсініктер</a:t>
            </a:r>
            <a:endParaRPr lang="ru-RU" b="1" dirty="0">
              <a:solidFill>
                <a:schemeClr val="tx1"/>
              </a:solidFill>
              <a:latin typeface="Times New Roman" pitchFamily="18" charset="0"/>
              <a:cs typeface="Times New Roman" pitchFamily="18" charset="0"/>
            </a:endParaRPr>
          </a:p>
        </p:txBody>
      </p:sp>
      <p:sp>
        <p:nvSpPr>
          <p:cNvPr id="12" name="Стрелка вниз 11"/>
          <p:cNvSpPr/>
          <p:nvPr/>
        </p:nvSpPr>
        <p:spPr>
          <a:xfrm>
            <a:off x="1714500" y="1071563"/>
            <a:ext cx="6429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 name="Стрелка вниз 13"/>
          <p:cNvSpPr/>
          <p:nvPr/>
        </p:nvSpPr>
        <p:spPr>
          <a:xfrm>
            <a:off x="2786063" y="2286000"/>
            <a:ext cx="500062"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5" name="Стрелка вниз 14"/>
          <p:cNvSpPr/>
          <p:nvPr/>
        </p:nvSpPr>
        <p:spPr>
          <a:xfrm>
            <a:off x="3286125" y="2643188"/>
            <a:ext cx="500063" cy="1643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0" name="Стрелка вниз 9"/>
          <p:cNvSpPr/>
          <p:nvPr/>
        </p:nvSpPr>
        <p:spPr>
          <a:xfrm>
            <a:off x="4643438" y="2928938"/>
            <a:ext cx="428625" cy="22145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1" name="Скругленный прямоугольник 10"/>
          <p:cNvSpPr/>
          <p:nvPr/>
        </p:nvSpPr>
        <p:spPr>
          <a:xfrm>
            <a:off x="1357313" y="5357813"/>
            <a:ext cx="3000375" cy="135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ҰПҚ категиялары</a:t>
            </a:r>
            <a:endParaRPr lang="ru-RU" b="1" dirty="0">
              <a:solidFill>
                <a:schemeClr val="tx1"/>
              </a:solidFill>
              <a:latin typeface="Times New Roman" pitchFamily="18" charset="0"/>
              <a:cs typeface="Times New Roman" pitchFamily="18" charset="0"/>
            </a:endParaRPr>
          </a:p>
        </p:txBody>
      </p:sp>
      <p:sp>
        <p:nvSpPr>
          <p:cNvPr id="13" name="Стрелка вниз 12"/>
          <p:cNvSpPr/>
          <p:nvPr/>
        </p:nvSpPr>
        <p:spPr>
          <a:xfrm>
            <a:off x="6286500" y="2071688"/>
            <a:ext cx="500063" cy="785812"/>
          </a:xfrm>
          <a:prstGeom prst="downArrow">
            <a:avLst>
              <a:gd name="adj1" fmla="val 24142"/>
              <a:gd name="adj2" fmla="val 252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6" name="Блок-схема: альтернативный процесс 15"/>
          <p:cNvSpPr/>
          <p:nvPr/>
        </p:nvSpPr>
        <p:spPr>
          <a:xfrm>
            <a:off x="4643438" y="5286375"/>
            <a:ext cx="2928937" cy="135731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ҰПҚ механизмдерінің көріністері</a:t>
            </a:r>
            <a:endParaRPr lang="ru-RU" b="1" dirty="0">
              <a:solidFill>
                <a:schemeClr val="tx1"/>
              </a:solidFill>
              <a:latin typeface="Times New Roman" pitchFamily="18" charset="0"/>
              <a:cs typeface="Times New Roman" pitchFamily="18" charset="0"/>
            </a:endParaRPr>
          </a:p>
        </p:txBody>
      </p:sp>
      <p:sp>
        <p:nvSpPr>
          <p:cNvPr id="20" name="Блок-схема: альтернативный процесс 19"/>
          <p:cNvSpPr/>
          <p:nvPr/>
        </p:nvSpPr>
        <p:spPr>
          <a:xfrm>
            <a:off x="5286375" y="4143375"/>
            <a:ext cx="3071813" cy="100012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ҰПҚ-дың  қасиеттері</a:t>
            </a:r>
            <a:endParaRPr lang="ru-RU" b="1" dirty="0">
              <a:solidFill>
                <a:schemeClr val="tx1"/>
              </a:solidFill>
              <a:latin typeface="Times New Roman" pitchFamily="18" charset="0"/>
              <a:cs typeface="Times New Roman" pitchFamily="18" charset="0"/>
            </a:endParaRPr>
          </a:p>
        </p:txBody>
      </p:sp>
      <p:sp>
        <p:nvSpPr>
          <p:cNvPr id="21" name="Стрелка вниз 20"/>
          <p:cNvSpPr/>
          <p:nvPr/>
        </p:nvSpPr>
        <p:spPr>
          <a:xfrm>
            <a:off x="5643563" y="2500313"/>
            <a:ext cx="357187" cy="1428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23" name="Блок-схема: альтернативный процесс 22"/>
          <p:cNvSpPr/>
          <p:nvPr/>
        </p:nvSpPr>
        <p:spPr>
          <a:xfrm>
            <a:off x="6143625" y="3000375"/>
            <a:ext cx="2714625" cy="92868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ҰПҚ-ды зерттеу принциптері</a:t>
            </a:r>
            <a:endParaRPr lang="ru-RU" b="1" dirty="0">
              <a:solidFill>
                <a:schemeClr val="tx1"/>
              </a:solidFill>
              <a:latin typeface="Times New Roman" pitchFamily="18" charset="0"/>
              <a:cs typeface="Times New Roman" pitchFamily="18" charset="0"/>
            </a:endParaRPr>
          </a:p>
        </p:txBody>
      </p:sp>
      <p:sp>
        <p:nvSpPr>
          <p:cNvPr id="24" name="Блок-схема: альтернативный процесс 23"/>
          <p:cNvSpPr/>
          <p:nvPr/>
        </p:nvSpPr>
        <p:spPr>
          <a:xfrm>
            <a:off x="6858000" y="1714500"/>
            <a:ext cx="2071688" cy="100012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kk-KZ" b="1" dirty="0">
                <a:solidFill>
                  <a:schemeClr val="tx1"/>
                </a:solidFill>
                <a:latin typeface="Times New Roman" pitchFamily="18" charset="0"/>
                <a:cs typeface="Times New Roman" pitchFamily="18" charset="0"/>
              </a:rPr>
              <a:t>Ұлттық психологиялық құбылыстар</a:t>
            </a:r>
            <a:endParaRPr lang="ru-RU" b="1" dirty="0">
              <a:solidFill>
                <a:schemeClr val="tx1"/>
              </a:solidFill>
              <a:latin typeface="Times New Roman" pitchFamily="18" charset="0"/>
              <a:cs typeface="Times New Roman" pitchFamily="18" charset="0"/>
            </a:endParaRPr>
          </a:p>
        </p:txBody>
      </p:sp>
      <p:sp>
        <p:nvSpPr>
          <p:cNvPr id="25" name="Стрелка вниз 24"/>
          <p:cNvSpPr/>
          <p:nvPr/>
        </p:nvSpPr>
        <p:spPr>
          <a:xfrm>
            <a:off x="6929438" y="1143000"/>
            <a:ext cx="642937"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26" name="Стрелка вниз 25"/>
          <p:cNvSpPr/>
          <p:nvPr/>
        </p:nvSpPr>
        <p:spPr>
          <a:xfrm>
            <a:off x="3786188" y="2857500"/>
            <a:ext cx="428625" cy="2286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9" name="Блок-схема: альтернативный процесс 18"/>
          <p:cNvSpPr/>
          <p:nvPr/>
        </p:nvSpPr>
        <p:spPr>
          <a:xfrm>
            <a:off x="357188" y="1571625"/>
            <a:ext cx="2000250" cy="85725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Обьект</a:t>
            </a:r>
            <a:endParaRPr lang="ru-RU" b="1" dirty="0">
              <a:solidFill>
                <a:schemeClr val="tx1"/>
              </a:solidFill>
              <a:latin typeface="Times New Roman" pitchFamily="18" charset="0"/>
              <a:cs typeface="Times New Roman" pitchFamily="18" charset="0"/>
            </a:endParaRPr>
          </a:p>
        </p:txBody>
      </p:sp>
      <p:sp>
        <p:nvSpPr>
          <p:cNvPr id="27" name="Блок-схема: альтернативный процесс 26"/>
          <p:cNvSpPr/>
          <p:nvPr/>
        </p:nvSpPr>
        <p:spPr>
          <a:xfrm>
            <a:off x="357188" y="2714625"/>
            <a:ext cx="2428875" cy="92868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Пәні</a:t>
            </a:r>
            <a:endParaRPr lang="ru-RU" b="1" dirty="0">
              <a:solidFill>
                <a:schemeClr val="tx1"/>
              </a:solidFill>
              <a:latin typeface="Times New Roman" pitchFamily="18" charset="0"/>
              <a:cs typeface="Times New Roman" pitchFamily="18" charset="0"/>
            </a:endParaRPr>
          </a:p>
        </p:txBody>
      </p:sp>
      <p:sp>
        <p:nvSpPr>
          <p:cNvPr id="28" name="Блок-схема: альтернативный процесс 27"/>
          <p:cNvSpPr/>
          <p:nvPr/>
        </p:nvSpPr>
        <p:spPr>
          <a:xfrm>
            <a:off x="428625" y="4143375"/>
            <a:ext cx="2786063" cy="100012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ҰПҚ факторларының қалыптасуы</a:t>
            </a:r>
            <a:endParaRPr lang="ru-RU" b="1" dirty="0">
              <a:solidFill>
                <a:schemeClr val="tx1"/>
              </a:solidFill>
              <a:latin typeface="Times New Roman" pitchFamily="18" charset="0"/>
              <a:cs typeface="Times New Roman" pitchFamily="18" charset="0"/>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46038" y="827088"/>
            <a:ext cx="909638" cy="954087"/>
          </a:xfrm>
          <a:prstGeom prst="rect">
            <a:avLst/>
          </a:prstGeom>
          <a:noFill/>
          <a:ln w="9525">
            <a:noFill/>
            <a:miter lim="800000"/>
            <a:headEnd/>
            <a:tailEnd/>
          </a:ln>
        </p:spPr>
        <p:txBody>
          <a:bodyPr wrap="none" anchor="ctr">
            <a:spAutoFit/>
          </a:bodyPr>
          <a:lstStyle/>
          <a:p>
            <a:pPr indent="323850" algn="ctr"/>
            <a:r>
              <a:rPr lang="ru-MD" sz="2800" b="1" i="1">
                <a:solidFill>
                  <a:srgbClr val="00FF99"/>
                </a:solidFill>
                <a:latin typeface="Arial" charset="0"/>
              </a:rPr>
              <a:t>    </a:t>
            </a:r>
            <a:endParaRPr lang="ru-RU" sz="2800" b="1" i="1">
              <a:solidFill>
                <a:srgbClr val="00FF99"/>
              </a:solidFill>
              <a:latin typeface="Arial" charset="0"/>
            </a:endParaRPr>
          </a:p>
          <a:p>
            <a:pPr indent="323850" algn="ctr" eaLnBrk="0" hangingPunct="0"/>
            <a:endParaRPr lang="ru-RU" sz="2800" b="1" i="1">
              <a:solidFill>
                <a:srgbClr val="00FF99"/>
              </a:solidFill>
              <a:latin typeface="Arial" charset="0"/>
            </a:endParaRPr>
          </a:p>
        </p:txBody>
      </p:sp>
      <p:sp>
        <p:nvSpPr>
          <p:cNvPr id="5123" name="Заголовок 4"/>
          <p:cNvSpPr>
            <a:spLocks noGrp="1"/>
          </p:cNvSpPr>
          <p:nvPr>
            <p:ph type="title"/>
          </p:nvPr>
        </p:nvSpPr>
        <p:spPr>
          <a:xfrm>
            <a:off x="457200" y="274638"/>
            <a:ext cx="8229600" cy="8154987"/>
          </a:xfrm>
        </p:spPr>
        <p:txBody>
          <a:bodyPr/>
          <a:lstStyle/>
          <a:p>
            <a:pPr algn="l" eaLnBrk="1" hangingPunct="1"/>
            <a:r>
              <a:rPr lang="kk-KZ" sz="2400" b="1" smtClean="0">
                <a:latin typeface="Times New Roman" pitchFamily="18" charset="0"/>
                <a:cs typeface="Times New Roman" pitchFamily="18" charset="0"/>
              </a:rPr>
              <a:t> </a:t>
            </a:r>
            <a:r>
              <a:rPr lang="kk-KZ" sz="2400" b="1" smtClean="0">
                <a:solidFill>
                  <a:srgbClr val="002060"/>
                </a:solidFill>
                <a:latin typeface="Times New Roman" pitchFamily="18" charset="0"/>
                <a:cs typeface="Times New Roman" pitchFamily="18" charset="0"/>
              </a:rPr>
              <a:t>адамдардың ұлттық психикасын зерттейтін әлеуметтік психологияның саласы.</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Түрлі этностық бірлік өкілдері этностық психологияның ғылым ретіндегі </a:t>
            </a:r>
            <a:r>
              <a:rPr lang="kk-KZ" sz="2400" b="1" u="sng" smtClean="0">
                <a:latin typeface="Times New Roman" pitchFamily="18" charset="0"/>
                <a:cs typeface="Times New Roman" pitchFamily="18" charset="0"/>
              </a:rPr>
              <a:t>обьектісі</a:t>
            </a:r>
            <a:r>
              <a:rPr lang="kk-KZ" sz="2400" b="1" smtClean="0">
                <a:solidFill>
                  <a:srgbClr val="002060"/>
                </a:solidFill>
                <a:latin typeface="Times New Roman" pitchFamily="18" charset="0"/>
                <a:cs typeface="Times New Roman" pitchFamily="18" charset="0"/>
              </a:rPr>
              <a:t> болып табылады.</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t>
            </a:r>
            <a:r>
              <a:rPr lang="kk-KZ" sz="2400" smtClean="0">
                <a:solidFill>
                  <a:srgbClr val="002060"/>
                </a:solidFill>
                <a:latin typeface="Times New Roman" pitchFamily="18" charset="0"/>
                <a:cs typeface="Times New Roman" pitchFamily="18" charset="0"/>
              </a:rPr>
              <a:t/>
            </a:r>
            <a:br>
              <a:rPr lang="kk-KZ" sz="2400" smtClean="0">
                <a:solidFill>
                  <a:srgbClr val="002060"/>
                </a:solidFill>
                <a:latin typeface="Times New Roman" pitchFamily="18" charset="0"/>
                <a:cs typeface="Times New Roman" pitchFamily="18" charset="0"/>
              </a:rPr>
            </a:br>
            <a:r>
              <a:rPr lang="kk-KZ" sz="2400" b="1" i="1" u="sng" smtClean="0">
                <a:latin typeface="Times New Roman" pitchFamily="18" charset="0"/>
                <a:cs typeface="Times New Roman" pitchFamily="18" charset="0"/>
              </a:rPr>
              <a:t>Ұлттық психология пәні</a:t>
            </a:r>
            <a:r>
              <a:rPr lang="kk-KZ" sz="2400" b="1" i="1" smtClean="0">
                <a:solidFill>
                  <a:srgbClr val="002060"/>
                </a:solidFill>
                <a:latin typeface="Times New Roman" pitchFamily="18" charset="0"/>
                <a:cs typeface="Times New Roman" pitchFamily="18" charset="0"/>
              </a:rPr>
              <a:t>-</a:t>
            </a:r>
            <a:r>
              <a:rPr lang="kk-KZ" sz="2400" b="1" smtClean="0">
                <a:solidFill>
                  <a:srgbClr val="002060"/>
                </a:solidFill>
                <a:latin typeface="Times New Roman" pitchFamily="18" charset="0"/>
                <a:cs typeface="Times New Roman" pitchFamily="18" charset="0"/>
              </a:rPr>
              <a:t>түрлі этностық бірлік өкілдерінің ұлттық-психологиялық процесстері мен құбылыстарының ерекшеліктері.</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t>
            </a:r>
            <a:br>
              <a:rPr lang="kk-KZ" sz="2400" b="1" smtClean="0">
                <a:solidFill>
                  <a:srgbClr val="002060"/>
                </a:solidFill>
                <a:latin typeface="Times New Roman" pitchFamily="18" charset="0"/>
                <a:cs typeface="Times New Roman" pitchFamily="18" charset="0"/>
              </a:rPr>
            </a:br>
            <a:r>
              <a:rPr lang="kk-KZ" sz="2400" b="1" i="1" u="sng" smtClean="0">
                <a:latin typeface="Times New Roman" pitchFamily="18" charset="0"/>
                <a:cs typeface="Times New Roman" pitchFamily="18" charset="0"/>
              </a:rPr>
              <a:t>Ұлттық психологияның категорияларына</a:t>
            </a:r>
            <a:r>
              <a:rPr lang="kk-KZ" sz="2400" b="1" smtClean="0">
                <a:solidFill>
                  <a:srgbClr val="002060"/>
                </a:solidFill>
                <a:latin typeface="Times New Roman" pitchFamily="18" charset="0"/>
                <a:cs typeface="Times New Roman" pitchFamily="18" charset="0"/>
              </a:rPr>
              <a:t>-нақты зерттейтін </a:t>
            </a:r>
            <a:r>
              <a:rPr lang="kk-KZ" sz="2400" b="1" i="1" smtClean="0">
                <a:latin typeface="Times New Roman" pitchFamily="18" charset="0"/>
                <a:cs typeface="Times New Roman" pitchFamily="18" charset="0"/>
              </a:rPr>
              <a:t>құбылыстар мен процесстер</a:t>
            </a:r>
            <a:r>
              <a:rPr lang="kk-KZ" sz="2400" b="1" smtClean="0">
                <a:solidFill>
                  <a:srgbClr val="002060"/>
                </a:solidFill>
                <a:latin typeface="Times New Roman" pitchFamily="18" charset="0"/>
                <a:cs typeface="Times New Roman" pitchFamily="18" charset="0"/>
              </a:rPr>
              <a:t> жатады.</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r>
            <a:br>
              <a:rPr lang="kk-KZ" sz="2400" b="1" smtClean="0">
                <a:solidFill>
                  <a:srgbClr val="002060"/>
                </a:solidFill>
                <a:latin typeface="Times New Roman" pitchFamily="18" charset="0"/>
                <a:cs typeface="Times New Roman" pitchFamily="18" charset="0"/>
              </a:rPr>
            </a:br>
            <a:r>
              <a:rPr lang="kk-KZ" sz="2400" b="1" i="1" u="sng" smtClean="0">
                <a:latin typeface="Times New Roman" pitchFamily="18" charset="0"/>
                <a:cs typeface="Times New Roman" pitchFamily="18" charset="0"/>
              </a:rPr>
              <a:t>Ұлттық-психологиялық құбылыстар</a:t>
            </a:r>
            <a:r>
              <a:rPr lang="kk-KZ" sz="2400" b="1" smtClean="0">
                <a:solidFill>
                  <a:srgbClr val="002060"/>
                </a:solidFill>
                <a:latin typeface="Times New Roman" pitchFamily="18" charset="0"/>
                <a:cs typeface="Times New Roman" pitchFamily="18" charset="0"/>
              </a:rPr>
              <a:t>-бұл адамдардың белгілі этностық қоғамдарға қатысуының феномені.</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t>
            </a:r>
            <a:endParaRPr lang="ru-RU" sz="2400" b="1" smtClean="0">
              <a:solidFill>
                <a:srgbClr val="002060"/>
              </a:solidFill>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Блок-схема: альтернативный процесс 21"/>
          <p:cNvSpPr/>
          <p:nvPr/>
        </p:nvSpPr>
        <p:spPr>
          <a:xfrm>
            <a:off x="3071813" y="2214563"/>
            <a:ext cx="2928937" cy="151447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2400" b="1" dirty="0">
                <a:solidFill>
                  <a:schemeClr val="tx1"/>
                </a:solidFill>
                <a:latin typeface="Times New Roman" pitchFamily="18" charset="0"/>
                <a:cs typeface="Times New Roman" pitchFamily="18" charset="0"/>
              </a:rPr>
              <a:t>ҰПҚ-дың қалыптасу факторлары</a:t>
            </a:r>
            <a:endParaRPr lang="ru-RU" sz="2400" b="1" dirty="0">
              <a:solidFill>
                <a:schemeClr val="tx1"/>
              </a:solidFill>
              <a:latin typeface="Times New Roman" pitchFamily="18" charset="0"/>
              <a:cs typeface="Times New Roman" pitchFamily="18" charset="0"/>
            </a:endParaRPr>
          </a:p>
        </p:txBody>
      </p:sp>
      <p:sp>
        <p:nvSpPr>
          <p:cNvPr id="9" name="Овал 8"/>
          <p:cNvSpPr/>
          <p:nvPr/>
        </p:nvSpPr>
        <p:spPr>
          <a:xfrm>
            <a:off x="285750" y="214313"/>
            <a:ext cx="2928938" cy="1714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Этностық бірліктің саяси-әлеуметтік және экономикалық дамуы</a:t>
            </a:r>
            <a:endParaRPr lang="ru-RU" b="1" dirty="0">
              <a:solidFill>
                <a:schemeClr val="tx1"/>
              </a:solidFill>
              <a:latin typeface="Times New Roman" pitchFamily="18" charset="0"/>
              <a:cs typeface="Times New Roman" pitchFamily="18" charset="0"/>
            </a:endParaRPr>
          </a:p>
        </p:txBody>
      </p:sp>
      <p:sp>
        <p:nvSpPr>
          <p:cNvPr id="10" name="Овал 9"/>
          <p:cNvSpPr/>
          <p:nvPr/>
        </p:nvSpPr>
        <p:spPr>
          <a:xfrm>
            <a:off x="0" y="2571750"/>
            <a:ext cx="2500313" cy="1357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Этностық бірліктің жасы</a:t>
            </a:r>
            <a:endParaRPr lang="ru-RU" b="1" dirty="0">
              <a:solidFill>
                <a:schemeClr val="tx1"/>
              </a:solidFill>
              <a:latin typeface="Times New Roman" pitchFamily="18" charset="0"/>
              <a:cs typeface="Times New Roman" pitchFamily="18" charset="0"/>
            </a:endParaRPr>
          </a:p>
        </p:txBody>
      </p:sp>
      <p:sp>
        <p:nvSpPr>
          <p:cNvPr id="11" name="Овал 10"/>
          <p:cNvSpPr/>
          <p:nvPr/>
        </p:nvSpPr>
        <p:spPr>
          <a:xfrm>
            <a:off x="428625" y="4786313"/>
            <a:ext cx="3071813" cy="1357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Этностық бірліктің мәдени дамуы</a:t>
            </a:r>
            <a:endParaRPr lang="ru-RU" b="1" dirty="0">
              <a:solidFill>
                <a:schemeClr val="tx1"/>
              </a:solidFill>
              <a:latin typeface="Times New Roman" pitchFamily="18" charset="0"/>
              <a:cs typeface="Times New Roman" pitchFamily="18" charset="0"/>
            </a:endParaRPr>
          </a:p>
        </p:txBody>
      </p:sp>
      <p:sp>
        <p:nvSpPr>
          <p:cNvPr id="13" name="Овал 12"/>
          <p:cNvSpPr/>
          <p:nvPr/>
        </p:nvSpPr>
        <p:spPr>
          <a:xfrm>
            <a:off x="5857875" y="428625"/>
            <a:ext cx="3000375" cy="1214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Этностық бірліктің тарихи дамуы</a:t>
            </a:r>
            <a:endParaRPr lang="ru-RU" b="1" dirty="0">
              <a:solidFill>
                <a:schemeClr val="tx1"/>
              </a:solidFill>
              <a:latin typeface="Times New Roman" pitchFamily="18" charset="0"/>
              <a:cs typeface="Times New Roman" pitchFamily="18" charset="0"/>
            </a:endParaRPr>
          </a:p>
        </p:txBody>
      </p:sp>
      <p:sp>
        <p:nvSpPr>
          <p:cNvPr id="16" name="Овал 15"/>
          <p:cNvSpPr/>
          <p:nvPr/>
        </p:nvSpPr>
        <p:spPr>
          <a:xfrm>
            <a:off x="6786563" y="2643188"/>
            <a:ext cx="2214562" cy="1357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kk-KZ" b="1" dirty="0">
                <a:solidFill>
                  <a:schemeClr val="tx1"/>
                </a:solidFill>
                <a:latin typeface="Times New Roman" pitchFamily="18" charset="0"/>
                <a:cs typeface="Times New Roman" pitchFamily="18" charset="0"/>
              </a:rPr>
              <a:t>Ұлтаралық қатынастар</a:t>
            </a:r>
            <a:endParaRPr lang="ru-RU" b="1" dirty="0">
              <a:solidFill>
                <a:schemeClr val="tx1"/>
              </a:solidFill>
              <a:latin typeface="Times New Roman" pitchFamily="18" charset="0"/>
              <a:cs typeface="Times New Roman" pitchFamily="18" charset="0"/>
            </a:endParaRPr>
          </a:p>
        </p:txBody>
      </p:sp>
      <p:sp>
        <p:nvSpPr>
          <p:cNvPr id="18" name="Овал 17"/>
          <p:cNvSpPr/>
          <p:nvPr/>
        </p:nvSpPr>
        <p:spPr>
          <a:xfrm>
            <a:off x="5929313" y="4857750"/>
            <a:ext cx="2857500" cy="1285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Этностық бірліктің тілі мен жазуы</a:t>
            </a:r>
            <a:endParaRPr lang="ru-RU" b="1" dirty="0">
              <a:solidFill>
                <a:schemeClr val="tx1"/>
              </a:solidFill>
              <a:latin typeface="Times New Roman" pitchFamily="18" charset="0"/>
              <a:cs typeface="Times New Roman" pitchFamily="18" charset="0"/>
            </a:endParaRPr>
          </a:p>
        </p:txBody>
      </p:sp>
      <p:cxnSp>
        <p:nvCxnSpPr>
          <p:cNvPr id="20" name="Прямая со стрелкой 19"/>
          <p:cNvCxnSpPr/>
          <p:nvPr/>
        </p:nvCxnSpPr>
        <p:spPr>
          <a:xfrm flipV="1">
            <a:off x="5500688" y="1571625"/>
            <a:ext cx="785812"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rot="10800000">
            <a:off x="3143250" y="1500188"/>
            <a:ext cx="714375"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rot="10800000">
            <a:off x="2571750" y="3286125"/>
            <a:ext cx="4286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6072188" y="3286125"/>
            <a:ext cx="64293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rot="5400000">
            <a:off x="2821782" y="3893344"/>
            <a:ext cx="1071562"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5572125" y="3786188"/>
            <a:ext cx="1143000" cy="10715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amond(in)">
                                      <p:cBhvr>
                                        <p:cTn id="7"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46038" y="827088"/>
            <a:ext cx="909638" cy="954087"/>
          </a:xfrm>
          <a:prstGeom prst="rect">
            <a:avLst/>
          </a:prstGeom>
          <a:noFill/>
          <a:ln w="9525">
            <a:noFill/>
            <a:miter lim="800000"/>
            <a:headEnd/>
            <a:tailEnd/>
          </a:ln>
        </p:spPr>
        <p:txBody>
          <a:bodyPr wrap="none" anchor="ctr">
            <a:spAutoFit/>
          </a:bodyPr>
          <a:lstStyle/>
          <a:p>
            <a:pPr indent="323850" algn="ctr"/>
            <a:r>
              <a:rPr lang="ru-MD" sz="2800" b="1" i="1">
                <a:solidFill>
                  <a:srgbClr val="00FF99"/>
                </a:solidFill>
                <a:latin typeface="Arial" charset="0"/>
              </a:rPr>
              <a:t>    </a:t>
            </a:r>
            <a:endParaRPr lang="ru-RU" sz="2800" b="1" i="1">
              <a:solidFill>
                <a:srgbClr val="00FF99"/>
              </a:solidFill>
              <a:latin typeface="Arial" charset="0"/>
            </a:endParaRPr>
          </a:p>
          <a:p>
            <a:pPr indent="323850" algn="ctr" eaLnBrk="0" hangingPunct="0"/>
            <a:endParaRPr lang="ru-RU" sz="2800" b="1" i="1">
              <a:solidFill>
                <a:srgbClr val="00FF99"/>
              </a:solidFill>
              <a:latin typeface="Arial" charset="0"/>
            </a:endParaRPr>
          </a:p>
        </p:txBody>
      </p:sp>
      <p:sp>
        <p:nvSpPr>
          <p:cNvPr id="6147" name="Заголовок 3"/>
          <p:cNvSpPr>
            <a:spLocks noGrp="1"/>
          </p:cNvSpPr>
          <p:nvPr>
            <p:ph type="title"/>
          </p:nvPr>
        </p:nvSpPr>
        <p:spPr>
          <a:xfrm>
            <a:off x="457200" y="357188"/>
            <a:ext cx="8229600" cy="5500687"/>
          </a:xfrm>
        </p:spPr>
        <p:txBody>
          <a:bodyPr/>
          <a:lstStyle/>
          <a:p>
            <a:pPr algn="l">
              <a:defRPr/>
            </a:pPr>
            <a:r>
              <a:rPr lang="kk-KZ" sz="2000" b="1" dirty="0" smtClean="0">
                <a:latin typeface="Times New Roman" pitchFamily="18" charset="0"/>
                <a:cs typeface="Times New Roman" pitchFamily="18" charset="0"/>
              </a:rPr>
              <a:t/>
            </a:r>
            <a:br>
              <a:rPr lang="kk-KZ" sz="2000" b="1" dirty="0" smtClean="0">
                <a:latin typeface="Times New Roman" pitchFamily="18" charset="0"/>
                <a:cs typeface="Times New Roman" pitchFamily="18" charset="0"/>
              </a:rPr>
            </a:br>
            <a:r>
              <a:rPr lang="kk-KZ" sz="2000" b="1" dirty="0" smtClean="0">
                <a:latin typeface="Times New Roman" pitchFamily="18" charset="0"/>
                <a:cs typeface="Times New Roman" pitchFamily="18" charset="0"/>
              </a:rPr>
              <a:t/>
            </a:r>
            <a:br>
              <a:rPr lang="kk-KZ" sz="2000" b="1" dirty="0" smtClean="0">
                <a:latin typeface="Times New Roman" pitchFamily="18" charset="0"/>
                <a:cs typeface="Times New Roman" pitchFamily="18" charset="0"/>
              </a:rPr>
            </a:br>
            <a:r>
              <a:rPr lang="kk-KZ" sz="2000" b="1" dirty="0" smtClean="0">
                <a:latin typeface="Times New Roman" pitchFamily="18" charset="0"/>
                <a:cs typeface="Times New Roman" pitchFamily="18" charset="0"/>
              </a:rPr>
              <a:t/>
            </a:r>
            <a:br>
              <a:rPr lang="kk-KZ" sz="2000" b="1" dirty="0" smtClean="0">
                <a:latin typeface="Times New Roman" pitchFamily="18" charset="0"/>
                <a:cs typeface="Times New Roman" pitchFamily="18" charset="0"/>
              </a:rPr>
            </a:br>
            <a:r>
              <a:rPr lang="kk-KZ" sz="2000" b="1" dirty="0" smtClean="0">
                <a:latin typeface="Times New Roman" pitchFamily="18" charset="0"/>
                <a:cs typeface="Times New Roman" pitchFamily="18" charset="0"/>
              </a:rPr>
              <a:t/>
            </a:r>
            <a:br>
              <a:rPr lang="kk-KZ" sz="2000" b="1" dirty="0" smtClean="0">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Ұлттық-психологиялық құбылыстардың қалыптасу факторлары</a:t>
            </a: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ru-RU" sz="1800" dirty="0" err="1" smtClean="0">
                <a:solidFill>
                  <a:srgbClr val="002060"/>
                </a:solidFill>
                <a:latin typeface="Times New Roman" pitchFamily="18" charset="0"/>
                <a:cs typeface="Times New Roman" pitchFamily="18" charset="0"/>
              </a:rPr>
              <a:t>Нақты</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этностық</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бірлік</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өкілдерінің</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ұлттық</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психологиясы-көптеген</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факторлардың</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әсерінен</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ұзақ</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және</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арнайы</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дамудың</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нәтижесі</a:t>
            </a:r>
            <a:r>
              <a:rPr lang="ru-RU" sz="1800" dirty="0" smtClean="0">
                <a:solidFill>
                  <a:srgbClr val="002060"/>
                </a:solidFill>
                <a:latin typeface="Times New Roman" pitchFamily="18" charset="0"/>
                <a:cs typeface="Times New Roman" pitchFamily="18" charset="0"/>
              </a:rPr>
              <a:t>.</a:t>
            </a:r>
            <a:br>
              <a:rPr lang="ru-RU" sz="1800" dirty="0" smtClean="0">
                <a:solidFill>
                  <a:srgbClr val="002060"/>
                </a:solidFill>
                <a:latin typeface="Times New Roman" pitchFamily="18" charset="0"/>
                <a:cs typeface="Times New Roman" pitchFamily="18" charset="0"/>
              </a:rPr>
            </a:br>
            <a:r>
              <a:rPr lang="kk-KZ" sz="1800" b="1" dirty="0" smtClean="0">
                <a:latin typeface="Times New Roman" pitchFamily="18" charset="0"/>
                <a:cs typeface="Times New Roman" pitchFamily="18" charset="0"/>
              </a:rPr>
              <a:t/>
            </a:r>
            <a:br>
              <a:rPr lang="kk-KZ" sz="1800" b="1" dirty="0" smtClean="0">
                <a:latin typeface="Times New Roman" pitchFamily="18" charset="0"/>
                <a:cs typeface="Times New Roman" pitchFamily="18" charset="0"/>
              </a:rPr>
            </a:br>
            <a:r>
              <a:rPr lang="kk-KZ" sz="1800" b="1" i="1" u="sng" dirty="0" smtClean="0">
                <a:latin typeface="Times New Roman" pitchFamily="18" charset="0"/>
                <a:cs typeface="Times New Roman" pitchFamily="18" charset="0"/>
              </a:rPr>
              <a:t>Саяси-әлеуметтік және эканомикалық дамудың-</a:t>
            </a:r>
            <a:r>
              <a:rPr lang="kk-KZ" sz="1800" b="1" dirty="0" smtClean="0">
                <a:solidFill>
                  <a:srgbClr val="002060"/>
                </a:solidFill>
                <a:latin typeface="Times New Roman" pitchFamily="18" charset="0"/>
                <a:cs typeface="Times New Roman" pitchFamily="18" charset="0"/>
              </a:rPr>
              <a:t> </a:t>
            </a:r>
            <a:r>
              <a:rPr lang="kk-KZ" sz="1800" dirty="0" smtClean="0">
                <a:solidFill>
                  <a:srgbClr val="002060"/>
                </a:solidFill>
                <a:latin typeface="Times New Roman" pitchFamily="18" charset="0"/>
                <a:cs typeface="Times New Roman" pitchFamily="18" charset="0"/>
              </a:rPr>
              <a:t>әсерінен ұлттық психика мінездемесінің ерекшеліктері қалыптасады,себебі бұл ерекшеліктер қоғамдық және өндірістік қатынастарға тәуелді.</a:t>
            </a:r>
            <a:r>
              <a:rPr lang="en-US" sz="1800" dirty="0" smtClean="0">
                <a:solidFill>
                  <a:srgbClr val="002060"/>
                </a:solidFill>
                <a:latin typeface="Times New Roman" pitchFamily="18" charset="0"/>
                <a:cs typeface="Times New Roman" pitchFamily="18" charset="0"/>
              </a:rPr>
              <a:t/>
            </a:r>
            <a:br>
              <a:rPr lang="en-US" sz="1800" dirty="0" smtClean="0">
                <a:solidFill>
                  <a:srgbClr val="002060"/>
                </a:solidFill>
                <a:latin typeface="Times New Roman" pitchFamily="18" charset="0"/>
                <a:cs typeface="Times New Roman" pitchFamily="18" charset="0"/>
              </a:rPr>
            </a:br>
            <a:r>
              <a:rPr lang="kk-KZ" sz="1800" b="1" i="1" u="sng" dirty="0" smtClean="0">
                <a:latin typeface="Times New Roman" pitchFamily="18" charset="0"/>
                <a:cs typeface="Times New Roman" pitchFamily="18" charset="0"/>
              </a:rPr>
              <a:t>Этностық бірліктің тарихи дамуы</a:t>
            </a:r>
            <a:r>
              <a:rPr lang="kk-KZ" sz="1800" dirty="0" smtClean="0">
                <a:latin typeface="Times New Roman" pitchFamily="18" charset="0"/>
                <a:cs typeface="Times New Roman" pitchFamily="18" charset="0"/>
              </a:rPr>
              <a:t>-</a:t>
            </a:r>
            <a:r>
              <a:rPr lang="kk-KZ" sz="1800" dirty="0" smtClean="0">
                <a:solidFill>
                  <a:srgbClr val="002060"/>
                </a:solidFill>
                <a:latin typeface="Times New Roman" pitchFamily="18" charset="0"/>
                <a:cs typeface="Times New Roman" pitchFamily="18" charset="0"/>
              </a:rPr>
              <a:t>көптеген ғалымдардың пікірі бойынша,ұлттық психиканың көрінісі мен қызметі оның ерекшеліктерінің туындауы сырткы және ішкі атрибуттармен анықталады,оның өкілдерінің психикасының ерекшеліктері,өмір сапасының тасымалдануы заңды.</a:t>
            </a:r>
            <a:br>
              <a:rPr lang="kk-KZ" sz="1800" dirty="0" smtClean="0">
                <a:solidFill>
                  <a:srgbClr val="002060"/>
                </a:solidFill>
                <a:latin typeface="Times New Roman" pitchFamily="18" charset="0"/>
                <a:cs typeface="Times New Roman" pitchFamily="18" charset="0"/>
              </a:rPr>
            </a:br>
            <a:r>
              <a:rPr lang="kk-KZ" sz="1800" b="1" i="1" u="sng" dirty="0" smtClean="0">
                <a:latin typeface="Times New Roman" pitchFamily="18" charset="0"/>
                <a:cs typeface="Times New Roman" pitchFamily="18" charset="0"/>
              </a:rPr>
              <a:t>Этностық бірліктің жасы</a:t>
            </a:r>
            <a:r>
              <a:rPr lang="kk-KZ" sz="1800" dirty="0" smtClean="0">
                <a:solidFill>
                  <a:srgbClr val="002060"/>
                </a:solidFill>
                <a:latin typeface="Times New Roman" pitchFamily="18" charset="0"/>
                <a:cs typeface="Times New Roman" pitchFamily="18" charset="0"/>
              </a:rPr>
              <a:t>-адамдардың ұлттық психикасының ұзақ қалыптасу куәгері оның даму келешегінің болашағы немесе дегредациясы.</a:t>
            </a:r>
            <a:br>
              <a:rPr lang="kk-KZ" sz="1800" dirty="0" smtClean="0">
                <a:solidFill>
                  <a:srgbClr val="002060"/>
                </a:solidFill>
                <a:latin typeface="Times New Roman" pitchFamily="18" charset="0"/>
                <a:cs typeface="Times New Roman" pitchFamily="18" charset="0"/>
              </a:rPr>
            </a:br>
            <a:r>
              <a:rPr lang="kk-KZ" sz="1800" b="1" i="1" u="sng" dirty="0" smtClean="0">
                <a:latin typeface="Times New Roman" pitchFamily="18" charset="0"/>
                <a:cs typeface="Times New Roman" pitchFamily="18" charset="0"/>
              </a:rPr>
              <a:t>Ұлтаралық қатынастардың</a:t>
            </a:r>
            <a:r>
              <a:rPr lang="kk-KZ" sz="1800" dirty="0" smtClean="0">
                <a:solidFill>
                  <a:srgbClr val="002060"/>
                </a:solidFill>
                <a:latin typeface="Times New Roman" pitchFamily="18" charset="0"/>
                <a:cs typeface="Times New Roman" pitchFamily="18" charset="0"/>
              </a:rPr>
              <a:t>-сипаты және ондағы тарихи дәстүрлер ұлттық санаға және өзіндік санаға,баска ұлтқа қатынасындағы сезім көріністерінің динамикасына әсер етеді.</a:t>
            </a:r>
            <a:br>
              <a:rPr lang="kk-KZ" sz="1800" dirty="0" smtClean="0">
                <a:solidFill>
                  <a:srgbClr val="002060"/>
                </a:solidFill>
                <a:latin typeface="Times New Roman" pitchFamily="18" charset="0"/>
                <a:cs typeface="Times New Roman" pitchFamily="18" charset="0"/>
              </a:rPr>
            </a:br>
            <a:r>
              <a:rPr lang="kk-KZ" sz="1800" b="1" i="1" u="sng" dirty="0" smtClean="0">
                <a:latin typeface="Times New Roman" pitchFamily="18" charset="0"/>
                <a:cs typeface="Times New Roman" pitchFamily="18" charset="0"/>
              </a:rPr>
              <a:t>Этностық бірліктің мәдени дамуы</a:t>
            </a:r>
            <a:r>
              <a:rPr lang="kk-KZ" sz="1800" dirty="0" smtClean="0">
                <a:solidFill>
                  <a:srgbClr val="002060"/>
                </a:solidFill>
                <a:latin typeface="Times New Roman" pitchFamily="18" charset="0"/>
                <a:cs typeface="Times New Roman" pitchFamily="18" charset="0"/>
              </a:rPr>
              <a:t>-адамдардың ұлттық психикасының негізгі сапалық мінездемесі олардың қоршаған әлемді арнайы эстетикалық моральдық және адамгершілік тұрғыда қабылдауы басқа әлеуметтік өкіл топтарының қатысуына әсер етеді.</a:t>
            </a:r>
            <a:br>
              <a:rPr lang="kk-KZ" sz="1800" dirty="0" smtClean="0">
                <a:solidFill>
                  <a:srgbClr val="002060"/>
                </a:solidFill>
                <a:latin typeface="Times New Roman" pitchFamily="18" charset="0"/>
                <a:cs typeface="Times New Roman" pitchFamily="18" charset="0"/>
              </a:rPr>
            </a:br>
            <a:r>
              <a:rPr lang="kk-KZ" sz="1800" b="1" i="1" u="sng" dirty="0" smtClean="0">
                <a:latin typeface="Times New Roman" pitchFamily="18" charset="0"/>
                <a:cs typeface="Times New Roman" pitchFamily="18" charset="0"/>
              </a:rPr>
              <a:t>Этностық бірліктің тілі мен жазуы</a:t>
            </a:r>
            <a:r>
              <a:rPr lang="kk-KZ" sz="1800" dirty="0" smtClean="0">
                <a:solidFill>
                  <a:srgbClr val="002060"/>
                </a:solidFill>
                <a:latin typeface="Times New Roman" pitchFamily="18" charset="0"/>
                <a:cs typeface="Times New Roman" pitchFamily="18" charset="0"/>
              </a:rPr>
              <a:t>-оның өкілдерінің ойлау ерекшеліктерін және дүниетанымының кеңдігін,түрлілігін,өз өмірінің ерекшеліктеріне көзқарасын анықтайды.</a:t>
            </a:r>
            <a:br>
              <a:rPr lang="kk-KZ" sz="1800" dirty="0" smtClean="0">
                <a:solidFill>
                  <a:srgbClr val="002060"/>
                </a:solidFill>
                <a:latin typeface="Times New Roman" pitchFamily="18" charset="0"/>
                <a:cs typeface="Times New Roman" pitchFamily="18" charset="0"/>
              </a:rPr>
            </a:br>
            <a:endParaRPr lang="ru-RU" sz="1800" dirty="0" smtClean="0">
              <a:solidFill>
                <a:srgbClr val="002060"/>
              </a:solidFill>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79388" y="469900"/>
            <a:ext cx="439738" cy="461963"/>
          </a:xfrm>
          <a:prstGeom prst="rect">
            <a:avLst/>
          </a:prstGeom>
          <a:noFill/>
          <a:ln w="9525">
            <a:noFill/>
            <a:miter lim="800000"/>
            <a:headEnd/>
            <a:tailEnd/>
          </a:ln>
        </p:spPr>
        <p:txBody>
          <a:bodyPr wrap="none" anchor="ctr">
            <a:spAutoFit/>
          </a:bodyPr>
          <a:lstStyle/>
          <a:p>
            <a:pPr algn="ctr">
              <a:defRPr/>
            </a:pPr>
            <a:r>
              <a:rPr lang="ru-MD" sz="2400" b="1" i="1" dirty="0">
                <a:solidFill>
                  <a:schemeClr val="accent2">
                    <a:lumMod val="60000"/>
                    <a:lumOff val="40000"/>
                  </a:schemeClr>
                </a:solidFill>
                <a:latin typeface="Arial" charset="0"/>
              </a:rPr>
              <a:t>   </a:t>
            </a:r>
            <a:endParaRPr lang="ru-MD" sz="2400" dirty="0">
              <a:solidFill>
                <a:schemeClr val="accent2"/>
              </a:solidFill>
              <a:latin typeface="Arial" charset="0"/>
            </a:endParaRPr>
          </a:p>
        </p:txBody>
      </p:sp>
      <p:sp>
        <p:nvSpPr>
          <p:cNvPr id="10" name="Заголовок 9"/>
          <p:cNvSpPr>
            <a:spLocks noGrp="1"/>
          </p:cNvSpPr>
          <p:nvPr>
            <p:ph type="title"/>
          </p:nvPr>
        </p:nvSpPr>
        <p:spPr>
          <a:xfrm>
            <a:off x="457200" y="274638"/>
            <a:ext cx="8229600" cy="6940550"/>
          </a:xfrm>
        </p:spPr>
        <p:txBody>
          <a:bodyPr/>
          <a:lstStyle/>
          <a:p>
            <a:pPr eaLnBrk="1" hangingPunct="1">
              <a:defRPr/>
            </a:pPr>
            <a:r>
              <a:rPr lang="kk-KZ" sz="2400" b="1" dirty="0" smtClean="0">
                <a:effectLst>
                  <a:outerShdw blurRad="38100" dist="38100" dir="2700000" algn="tl">
                    <a:srgbClr val="000000">
                      <a:alpha val="43137"/>
                    </a:srgbClr>
                  </a:outerShdw>
                </a:effectLst>
                <a:latin typeface="Times New Roman" pitchFamily="18" charset="0"/>
                <a:cs typeface="Times New Roman" pitchFamily="18" charset="0"/>
              </a:rPr>
              <a:t>Ұлттық психологиялық құбылыстардың нақты                             қасиеттері</a:t>
            </a:r>
            <a:br>
              <a:rPr lang="kk-KZ" sz="24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i="1" dirty="0" smtClean="0">
                <a:latin typeface="Times New Roman" pitchFamily="18" charset="0"/>
                <a:cs typeface="Times New Roman" pitchFamily="18" charset="0"/>
              </a:rPr>
              <a:t>Олардың заңдылықтарының арнайы көріністерінің бейнелеуі,оларға мыналар жатады:</a:t>
            </a:r>
            <a:br>
              <a:rPr lang="kk-KZ" sz="2400" b="1" i="1" dirty="0" smtClean="0">
                <a:latin typeface="Times New Roman" pitchFamily="18" charset="0"/>
                <a:cs typeface="Times New Roman" pitchFamily="18" charset="0"/>
              </a:rPr>
            </a:br>
            <a:r>
              <a:rPr lang="kk-KZ" sz="2400" dirty="0" smtClean="0">
                <a:solidFill>
                  <a:srgbClr val="002060"/>
                </a:solidFill>
                <a:latin typeface="Times New Roman" pitchFamily="18" charset="0"/>
                <a:cs typeface="Times New Roman" pitchFamily="18" charset="0"/>
              </a:rPr>
              <a:t/>
            </a:r>
            <a:br>
              <a:rPr lang="kk-KZ" sz="2400" dirty="0" smtClean="0">
                <a:solidFill>
                  <a:srgbClr val="002060"/>
                </a:solidFill>
                <a:latin typeface="Times New Roman" pitchFamily="18" charset="0"/>
                <a:cs typeface="Times New Roman" pitchFamily="18" charset="0"/>
              </a:rPr>
            </a:br>
            <a:r>
              <a:rPr lang="kk-KZ" sz="2400" dirty="0" smtClean="0">
                <a:solidFill>
                  <a:srgbClr val="002060"/>
                </a:solidFill>
                <a:latin typeface="Times New Roman" pitchFamily="18" charset="0"/>
                <a:cs typeface="Times New Roman" pitchFamily="18" charset="0"/>
              </a:rPr>
              <a:t>-</a:t>
            </a:r>
            <a:r>
              <a:rPr lang="ru-RU" sz="2200" b="1" dirty="0" err="1" smtClean="0">
                <a:solidFill>
                  <a:srgbClr val="002060"/>
                </a:solidFill>
                <a:latin typeface="Times New Roman" pitchFamily="18" charset="0"/>
                <a:cs typeface="Times New Roman" pitchFamily="18" charset="0"/>
              </a:rPr>
              <a:t>барлы</a:t>
            </a:r>
            <a:r>
              <a:rPr lang="kk-KZ" sz="2200" b="1" dirty="0" smtClean="0">
                <a:solidFill>
                  <a:srgbClr val="002060"/>
                </a:solidFill>
                <a:latin typeface="Times New Roman" pitchFamily="18" charset="0"/>
                <a:cs typeface="Times New Roman" pitchFamily="18" charset="0"/>
              </a:rPr>
              <a:t>қ басқа психикалық құбылыстардың себептері болады,әрбір ұлттық бірлік өкілдері ойлайды,сезінеді, өзін-өзі ұстай алады,пікірлеседі,әрекеттеседі,өйткені өзінің этностық ортасы және ежелден дамыған ұлттық тәжірибесі бар;</a:t>
            </a:r>
            <a:br>
              <a:rPr lang="kk-KZ" sz="2200" b="1" dirty="0" smtClean="0">
                <a:solidFill>
                  <a:srgbClr val="002060"/>
                </a:solidFill>
                <a:latin typeface="Times New Roman" pitchFamily="18" charset="0"/>
                <a:cs typeface="Times New Roman" pitchFamily="18" charset="0"/>
              </a:rPr>
            </a:br>
            <a:r>
              <a:rPr lang="kk-KZ" sz="2200" b="1" dirty="0" smtClean="0">
                <a:solidFill>
                  <a:srgbClr val="002060"/>
                </a:solidFill>
                <a:latin typeface="Times New Roman" pitchFamily="18" charset="0"/>
                <a:cs typeface="Times New Roman" pitchFamily="18" charset="0"/>
              </a:rPr>
              <a:t/>
            </a:r>
            <a:br>
              <a:rPr lang="kk-KZ" sz="2200" b="1" dirty="0" smtClean="0">
                <a:solidFill>
                  <a:srgbClr val="002060"/>
                </a:solidFill>
                <a:latin typeface="Times New Roman" pitchFamily="18" charset="0"/>
                <a:cs typeface="Times New Roman" pitchFamily="18" charset="0"/>
              </a:rPr>
            </a:br>
            <a:r>
              <a:rPr lang="kk-KZ" sz="2200" b="1" dirty="0" smtClean="0">
                <a:solidFill>
                  <a:srgbClr val="002060"/>
                </a:solidFill>
                <a:latin typeface="Times New Roman" pitchFamily="18" charset="0"/>
                <a:cs typeface="Times New Roman" pitchFamily="18" charset="0"/>
              </a:rPr>
              <a:t>-олардың ерекшеліктерін бір жүйеге келтіру мүмкін емес,өйткені түрлі этностық бірлік өкілдерінің психикалық көріністері айрықша;</a:t>
            </a:r>
            <a:br>
              <a:rPr lang="kk-KZ" sz="2200" b="1" dirty="0" smtClean="0">
                <a:solidFill>
                  <a:srgbClr val="002060"/>
                </a:solidFill>
                <a:latin typeface="Times New Roman" pitchFamily="18" charset="0"/>
                <a:cs typeface="Times New Roman" pitchFamily="18" charset="0"/>
              </a:rPr>
            </a:br>
            <a:r>
              <a:rPr lang="kk-KZ" sz="2200" b="1" dirty="0" smtClean="0">
                <a:solidFill>
                  <a:srgbClr val="002060"/>
                </a:solidFill>
                <a:latin typeface="Times New Roman" pitchFamily="18" charset="0"/>
                <a:cs typeface="Times New Roman" pitchFamily="18" charset="0"/>
              </a:rPr>
              <a:t/>
            </a:r>
            <a:br>
              <a:rPr lang="kk-KZ" sz="2200" b="1" dirty="0" smtClean="0">
                <a:solidFill>
                  <a:srgbClr val="002060"/>
                </a:solidFill>
                <a:latin typeface="Times New Roman" pitchFamily="18" charset="0"/>
                <a:cs typeface="Times New Roman" pitchFamily="18" charset="0"/>
              </a:rPr>
            </a:br>
            <a:r>
              <a:rPr lang="kk-KZ" sz="2200" b="1" dirty="0" smtClean="0">
                <a:solidFill>
                  <a:srgbClr val="002060"/>
                </a:solidFill>
                <a:latin typeface="Times New Roman" pitchFamily="18" charset="0"/>
                <a:cs typeface="Times New Roman" pitchFamily="18" charset="0"/>
              </a:rPr>
              <a:t>- басқа психикалық құбылыстар мен салыстырғанда тұрақтылығы мен кертартпалығы басым;</a:t>
            </a:r>
            <a:r>
              <a:rPr lang="kk-KZ" sz="2200" b="1" dirty="0" smtClean="0">
                <a:latin typeface="Times New Roman" pitchFamily="18" charset="0"/>
                <a:cs typeface="Times New Roman" pitchFamily="18" charset="0"/>
              </a:rPr>
              <a:t/>
            </a:r>
            <a:br>
              <a:rPr lang="kk-KZ" sz="22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Заголовок 6"/>
          <p:cNvSpPr>
            <a:spLocks noGrp="1"/>
          </p:cNvSpPr>
          <p:nvPr>
            <p:ph type="title"/>
          </p:nvPr>
        </p:nvSpPr>
        <p:spPr>
          <a:xfrm>
            <a:off x="457200" y="274638"/>
            <a:ext cx="8229600" cy="3511550"/>
          </a:xfrm>
        </p:spPr>
        <p:txBody>
          <a:bodyPr/>
          <a:lstStyle/>
          <a:p>
            <a:pPr eaLnBrk="1" hangingPunct="1"/>
            <a:r>
              <a:rPr lang="kk-KZ" sz="2800" b="1" smtClean="0">
                <a:latin typeface="Times New Roman" pitchFamily="18" charset="0"/>
                <a:cs typeface="Times New Roman" pitchFamily="18" charset="0"/>
              </a:rPr>
              <a:t>Ұлттық психологиялық құбылыстардың негізгі                      принциптері:</a:t>
            </a:r>
            <a:r>
              <a:rPr lang="kk-KZ" sz="2400" b="1" smtClean="0">
                <a:solidFill>
                  <a:srgbClr val="002060"/>
                </a:solidFill>
                <a:latin typeface="Times New Roman" pitchFamily="18" charset="0"/>
                <a:cs typeface="Times New Roman" pitchFamily="18" charset="0"/>
              </a:rPr>
              <a:t/>
            </a:r>
            <a:br>
              <a:rPr lang="kk-KZ" sz="24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a:t>
            </a:r>
            <a:r>
              <a:rPr lang="kk-KZ" sz="2200" b="1" smtClean="0">
                <a:solidFill>
                  <a:srgbClr val="002060"/>
                </a:solidFill>
                <a:latin typeface="Times New Roman" pitchFamily="18" charset="0"/>
                <a:cs typeface="Times New Roman" pitchFamily="18" charset="0"/>
              </a:rPr>
              <a:t>Олардың тарихи даму жағдайларын есепке алу; </a:t>
            </a:r>
            <a:br>
              <a:rPr lang="kk-KZ" sz="2200" b="1" smtClean="0">
                <a:solidFill>
                  <a:srgbClr val="002060"/>
                </a:solidFill>
                <a:latin typeface="Times New Roman" pitchFamily="18" charset="0"/>
                <a:cs typeface="Times New Roman" pitchFamily="18" charset="0"/>
              </a:rPr>
            </a:br>
            <a:r>
              <a:rPr lang="kk-KZ" sz="2200" b="1" smtClean="0">
                <a:solidFill>
                  <a:srgbClr val="002060"/>
                </a:solidFill>
                <a:latin typeface="Times New Roman" pitchFamily="18" charset="0"/>
                <a:cs typeface="Times New Roman" pitchFamily="18" charset="0"/>
              </a:rPr>
              <a:t/>
            </a:r>
            <a:br>
              <a:rPr lang="kk-KZ" sz="2200" b="1" smtClean="0">
                <a:solidFill>
                  <a:srgbClr val="002060"/>
                </a:solidFill>
                <a:latin typeface="Times New Roman" pitchFamily="18" charset="0"/>
                <a:cs typeface="Times New Roman" pitchFamily="18" charset="0"/>
              </a:rPr>
            </a:br>
            <a:r>
              <a:rPr lang="kk-KZ" sz="2200" b="1" smtClean="0">
                <a:solidFill>
                  <a:srgbClr val="002060"/>
                </a:solidFill>
                <a:latin typeface="Times New Roman" pitchFamily="18" charset="0"/>
                <a:cs typeface="Times New Roman" pitchFamily="18" charset="0"/>
              </a:rPr>
              <a:t>-талдау принціпінің таптар психикасымен және басқа әлеуметтік топтармен бірлігі;</a:t>
            </a:r>
            <a:br>
              <a:rPr lang="kk-KZ" sz="2200" b="1" smtClean="0">
                <a:solidFill>
                  <a:srgbClr val="002060"/>
                </a:solidFill>
                <a:latin typeface="Times New Roman" pitchFamily="18" charset="0"/>
                <a:cs typeface="Times New Roman" pitchFamily="18" charset="0"/>
              </a:rPr>
            </a:br>
            <a:r>
              <a:rPr lang="kk-KZ" sz="2200" b="1" smtClean="0">
                <a:solidFill>
                  <a:srgbClr val="002060"/>
                </a:solidFill>
                <a:latin typeface="Times New Roman" pitchFamily="18" charset="0"/>
                <a:cs typeface="Times New Roman" pitchFamily="18" charset="0"/>
              </a:rPr>
              <a:t>- олардың көптүрлілігінің көрінісін есепке алу.</a:t>
            </a:r>
            <a:br>
              <a:rPr lang="kk-KZ" sz="2200" b="1" smtClean="0">
                <a:solidFill>
                  <a:srgbClr val="002060"/>
                </a:solidFill>
                <a:latin typeface="Times New Roman" pitchFamily="18" charset="0"/>
                <a:cs typeface="Times New Roman" pitchFamily="18" charset="0"/>
              </a:rPr>
            </a:br>
            <a:r>
              <a:rPr lang="kk-KZ" sz="2400" b="1" smtClean="0">
                <a:solidFill>
                  <a:srgbClr val="002060"/>
                </a:solidFill>
                <a:latin typeface="Times New Roman" pitchFamily="18" charset="0"/>
                <a:cs typeface="Times New Roman" pitchFamily="18" charset="0"/>
              </a:rPr>
              <a:t/>
            </a:r>
            <a:br>
              <a:rPr lang="kk-KZ" sz="2400" b="1" smtClean="0">
                <a:solidFill>
                  <a:srgbClr val="002060"/>
                </a:solidFill>
                <a:latin typeface="Times New Roman" pitchFamily="18" charset="0"/>
                <a:cs typeface="Times New Roman" pitchFamily="18" charset="0"/>
              </a:rPr>
            </a:br>
            <a:endParaRPr lang="ru-RU" sz="2400" b="1" smtClean="0">
              <a:solidFill>
                <a:srgbClr val="002060"/>
              </a:solidFill>
            </a:endParaRPr>
          </a:p>
        </p:txBody>
      </p:sp>
      <p:pic>
        <p:nvPicPr>
          <p:cNvPr id="9220" name="Picture 4" descr="http://go4.imgsmail.ru/imgpreview?key=http%3A//img0.joyreactor.cc/pics/post/%25D0%25BF%25D1%2581%25D0%25B8%25D1%2585%25D0%25BE%25D0%25BB%25D0%25BE%25D0%25B3%25D0%25B8%25D1%258F-%25D0%25B2%25D0%25B8%25D0%25B4%25D1%258B-%25D1%2582%25D0%25B5%25D0%25BC%25D0%25BF%25D0%25B5%25D1%2580%25D0%25B0%25D0%25BC%25D0%25B5%25D0%25BD%25D1%2582%25D0%25BE%25D0%25B2-%25D0%25BF%25D1%2581%25D0%25B8%25D1%2585%25D0%25BE%25D0%25BB%25D0%25BE%25D0%25B3%25D0%25B8%25D1%258F-Joyreactora-%25D0%25BF%25D0%25B5%25D1%2581%25D0%25BE%25D1%2587%25D0%25BD%25D0%25B8%25D1%2586%25D0%25B0-425240.jpeg&amp;mb=imgdb_preview_839"/>
          <p:cNvPicPr>
            <a:picLocks noChangeAspect="1" noChangeArrowheads="1"/>
          </p:cNvPicPr>
          <p:nvPr/>
        </p:nvPicPr>
        <p:blipFill>
          <a:blip r:embed="rId2"/>
          <a:srcRect/>
          <a:stretch>
            <a:fillRect/>
          </a:stretch>
        </p:blipFill>
        <p:spPr bwMode="auto">
          <a:xfrm>
            <a:off x="1643042" y="3357562"/>
            <a:ext cx="6000792" cy="3286148"/>
          </a:xfrm>
          <a:prstGeom prst="rect">
            <a:avLst/>
          </a:prstGeom>
          <a:ln>
            <a:noFill/>
          </a:ln>
          <a:effectLst>
            <a:softEdge rad="112500"/>
          </a:effectLst>
        </p:spPr>
      </p:pic>
    </p:spTree>
  </p:cSld>
  <p:clrMapOvr>
    <a:masterClrMapping/>
  </p:clrMapOvr>
  <p:transition spd="slow">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57200" y="274638"/>
            <a:ext cx="8229600" cy="2654300"/>
          </a:xfrm>
        </p:spPr>
        <p:txBody>
          <a:bodyPr/>
          <a:lstStyle/>
          <a:p>
            <a:r>
              <a:rPr lang="kk-KZ" sz="3100" b="1" i="1" smtClean="0">
                <a:latin typeface="Times New Roman" pitchFamily="18" charset="0"/>
                <a:cs typeface="Times New Roman" pitchFamily="18" charset="0"/>
              </a:rPr>
              <a:t>Ұлттық психика</a:t>
            </a:r>
            <a:r>
              <a:rPr lang="kk-KZ" sz="3100" b="1" i="1" smtClean="0">
                <a:solidFill>
                  <a:srgbClr val="002060"/>
                </a:solidFill>
                <a:latin typeface="Times New Roman" pitchFamily="18" charset="0"/>
                <a:cs typeface="Times New Roman" pitchFamily="18" charset="0"/>
              </a:rPr>
              <a:t>-</a:t>
            </a:r>
            <a:r>
              <a:rPr lang="kk-KZ" sz="2400" smtClean="0">
                <a:solidFill>
                  <a:srgbClr val="002060"/>
                </a:solidFill>
                <a:latin typeface="Times New Roman" pitchFamily="18" charset="0"/>
                <a:cs typeface="Times New Roman" pitchFamily="18" charset="0"/>
              </a:rPr>
              <a:t>адамдардың қоғамдық санасының құрамы,оның негізгі компоненті-</a:t>
            </a:r>
            <a:r>
              <a:rPr lang="kk-KZ" sz="2400" b="1" u="sng" smtClean="0">
                <a:solidFill>
                  <a:srgbClr val="002060"/>
                </a:solidFill>
                <a:latin typeface="Times New Roman" pitchFamily="18" charset="0"/>
                <a:cs typeface="Times New Roman" pitchFamily="18" charset="0"/>
              </a:rPr>
              <a:t>қоғамдық психология</a:t>
            </a:r>
            <a:r>
              <a:rPr lang="kk-KZ" sz="2400" smtClean="0">
                <a:solidFill>
                  <a:srgbClr val="002060"/>
                </a:solidFill>
                <a:latin typeface="Times New Roman" pitchFamily="18" charset="0"/>
                <a:cs typeface="Times New Roman" pitchFamily="18" charset="0"/>
              </a:rPr>
              <a:t>.</a:t>
            </a:r>
            <a:br>
              <a:rPr lang="kk-KZ" sz="2400" smtClean="0">
                <a:solidFill>
                  <a:srgbClr val="002060"/>
                </a:solidFill>
                <a:latin typeface="Times New Roman" pitchFamily="18" charset="0"/>
                <a:cs typeface="Times New Roman" pitchFamily="18" charset="0"/>
              </a:rPr>
            </a:br>
            <a:r>
              <a:rPr lang="kk-KZ" sz="2400" smtClean="0">
                <a:solidFill>
                  <a:srgbClr val="002060"/>
                </a:solidFill>
                <a:latin typeface="Times New Roman" pitchFamily="18" charset="0"/>
                <a:cs typeface="Times New Roman" pitchFamily="18" charset="0"/>
              </a:rPr>
              <a:t>Ол шынайы,адамдардың мінез-құлығы мен топтарынан көрінеді және сананың барлық формаларымен </a:t>
            </a:r>
            <a:r>
              <a:rPr lang="en-US" sz="2400" smtClean="0">
                <a:solidFill>
                  <a:srgbClr val="002060"/>
                </a:solidFill>
                <a:latin typeface="Times New Roman" pitchFamily="18" charset="0"/>
                <a:cs typeface="Times New Roman" pitchFamily="18" charset="0"/>
              </a:rPr>
              <a:t>(</a:t>
            </a:r>
            <a:r>
              <a:rPr lang="kk-KZ" sz="2400" smtClean="0">
                <a:solidFill>
                  <a:srgbClr val="002060"/>
                </a:solidFill>
                <a:latin typeface="Times New Roman" pitchFamily="18" charset="0"/>
                <a:cs typeface="Times New Roman" pitchFamily="18" charset="0"/>
              </a:rPr>
              <a:t>саясат,құқық,мораль,дін,ғылым,өнер,философия</a:t>
            </a:r>
            <a:r>
              <a:rPr lang="en-US" sz="2400" smtClean="0">
                <a:solidFill>
                  <a:srgbClr val="002060"/>
                </a:solidFill>
                <a:latin typeface="Times New Roman" pitchFamily="18" charset="0"/>
                <a:cs typeface="Times New Roman" pitchFamily="18" charset="0"/>
              </a:rPr>
              <a:t>)</a:t>
            </a:r>
            <a:r>
              <a:rPr lang="kk-KZ" sz="2400" smtClean="0">
                <a:solidFill>
                  <a:srgbClr val="002060"/>
                </a:solidFill>
                <a:latin typeface="Times New Roman" pitchFamily="18" charset="0"/>
                <a:cs typeface="Times New Roman" pitchFamily="18" charset="0"/>
              </a:rPr>
              <a:t> байланысты.</a:t>
            </a:r>
            <a:br>
              <a:rPr lang="kk-KZ" sz="2400" smtClean="0">
                <a:solidFill>
                  <a:srgbClr val="002060"/>
                </a:solidFill>
                <a:latin typeface="Times New Roman" pitchFamily="18" charset="0"/>
                <a:cs typeface="Times New Roman" pitchFamily="18" charset="0"/>
              </a:rPr>
            </a:br>
            <a:endParaRPr lang="ru-RU" sz="2400" b="1" smtClean="0">
              <a:latin typeface="Times New Roman" pitchFamily="18" charset="0"/>
              <a:cs typeface="Times New Roman" pitchFamily="18" charset="0"/>
            </a:endParaRPr>
          </a:p>
        </p:txBody>
      </p:sp>
      <p:pic>
        <p:nvPicPr>
          <p:cNvPr id="3" name="Picture 6" descr="C:\Users\User\Desktop\психология слаид\iCA0SUZC5.jpg"/>
          <p:cNvPicPr>
            <a:picLocks noChangeAspect="1" noChangeArrowheads="1"/>
          </p:cNvPicPr>
          <p:nvPr/>
        </p:nvPicPr>
        <p:blipFill>
          <a:blip r:embed="rId2"/>
          <a:srcRect/>
          <a:stretch>
            <a:fillRect/>
          </a:stretch>
        </p:blipFill>
        <p:spPr bwMode="auto">
          <a:xfrm>
            <a:off x="4500562" y="2714620"/>
            <a:ext cx="4286280" cy="3857652"/>
          </a:xfrm>
          <a:prstGeom prst="rect">
            <a:avLst/>
          </a:prstGeom>
          <a:ln>
            <a:noFill/>
          </a:ln>
          <a:effectLst>
            <a:softEdge rad="112500"/>
          </a:effectLst>
        </p:spPr>
      </p:pic>
      <p:pic>
        <p:nvPicPr>
          <p:cNvPr id="4" name="Picture 5" descr="C:\Users\User\Desktop\психология слаид\iCA9TBXS1.jpg"/>
          <p:cNvPicPr>
            <a:picLocks noChangeAspect="1" noChangeArrowheads="1"/>
          </p:cNvPicPr>
          <p:nvPr/>
        </p:nvPicPr>
        <p:blipFill>
          <a:blip r:embed="rId3"/>
          <a:srcRect/>
          <a:stretch>
            <a:fillRect/>
          </a:stretch>
        </p:blipFill>
        <p:spPr bwMode="auto">
          <a:xfrm>
            <a:off x="142844" y="2714620"/>
            <a:ext cx="4357718" cy="3929090"/>
          </a:xfrm>
          <a:prstGeom prst="rect">
            <a:avLst/>
          </a:prstGeom>
          <a:ln>
            <a:noFill/>
          </a:ln>
          <a:effectLst>
            <a:softEdge rad="112500"/>
          </a:effectLst>
        </p:spPr>
      </p:pic>
    </p:spTree>
  </p:cSld>
  <p:clrMapOvr>
    <a:masterClrMapping/>
  </p:clrMapOvr>
  <p:transition spd="slow">
    <p:diamond/>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985</TotalTime>
  <Words>384</Words>
  <Application>Microsoft Office PowerPoint</Application>
  <PresentationFormat>Экран (4:3)</PresentationFormat>
  <Paragraphs>61</Paragraphs>
  <Slides>15</Slides>
  <Notes>4</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Aharoni</vt:lpstr>
      <vt:lpstr>Arial</vt:lpstr>
      <vt:lpstr>Calibri</vt:lpstr>
      <vt:lpstr>Tahoma</vt:lpstr>
      <vt:lpstr>Times New Roman</vt:lpstr>
      <vt:lpstr>Wingdings 2</vt:lpstr>
      <vt:lpstr>Тема Office</vt:lpstr>
      <vt:lpstr>             </vt:lpstr>
      <vt:lpstr>Әлеуметтік психология-адамдардың әлеуметтік топтарының қосылуынан туындаған мінез-құлық және қарекет заңдылықтарын,сондай-ақ осы топтардың психологиялық сипаттамаларын зерттейтін психология ғылымының саласы.  Ұлттық психика-адамдардың қоғамдық санасының құрамы,оның негізгі  Ол шынайы,адамдардың мінез-құлығы мен топтарынан көрінеді және сананың барлық формаларымен компоненті-қоғамдық психология. (саясат,құқық,мораль,дін,ғылым,өнер,философия) байланысты. </vt:lpstr>
      <vt:lpstr>Презентация PowerPoint</vt:lpstr>
      <vt:lpstr> адамдардың ұлттық психикасын зерттейтін әлеуметтік психологияның саласы.   Түрлі этностық бірлік өкілдері этностық психологияның ғылым ретіндегі обьектісі болып табылады.     Ұлттық психология пәні-түрлі этностық бірлік өкілдерінің ұлттық-психологиялық процесстері мен құбылыстарының ерекшеліктері.    Ұлттық психологияның категорияларына-нақты зерттейтін құбылыстар мен процесстер жатады.  Ұлттық-психологиялық құбылыстар-бұл адамдардың белгілі этностық қоғамдарға қатысуының феномені.         </vt:lpstr>
      <vt:lpstr>Презентация PowerPoint</vt:lpstr>
      <vt:lpstr>    Ұлттық-психологиялық құбылыстардың қалыптасу факторлары Нақты этностық бірлік өкілдерінің ұлттық психологиясы-көптеген факторлардың әсерінен ұзақ және арнайы дамудың нәтижесі.  Саяси-әлеуметтік және эканомикалық дамудың- әсерінен ұлттық психика мінездемесінің ерекшеліктері қалыптасады,себебі бұл ерекшеліктер қоғамдық және өндірістік қатынастарға тәуелді. Этностық бірліктің тарихи дамуы-көптеген ғалымдардың пікірі бойынша,ұлттық психиканың көрінісі мен қызметі оның ерекшеліктерінің туындауы сырткы және ішкі атрибуттармен анықталады,оның өкілдерінің психикасының ерекшеліктері,өмір сапасының тасымалдануы заңды. Этностық бірліктің жасы-адамдардың ұлттық психикасының ұзақ қалыптасу куәгері оның даму келешегінің болашағы немесе дегредациясы. Ұлтаралық қатынастардың-сипаты және ондағы тарихи дәстүрлер ұлттық санаға және өзіндік санаға,баска ұлтқа қатынасындағы сезім көріністерінің динамикасына әсер етеді. Этностық бірліктің мәдени дамуы-адамдардың ұлттық психикасының негізгі сапалық мінездемесі олардың қоршаған әлемді арнайы эстетикалық моральдық және адамгершілік тұрғыда қабылдауы басқа әлеуметтік өкіл топтарының қатысуына әсер етеді. Этностық бірліктің тілі мен жазуы-оның өкілдерінің ойлау ерекшеліктерін және дүниетанымының кеңдігін,түрлілігін,өз өмірінің ерекшеліктеріне көзқарасын анықтайды. </vt:lpstr>
      <vt:lpstr>Ұлттық психологиялық құбылыстардың нақты                             қасиеттері  Олардың заңдылықтарының арнайы көріністерінің бейнелеуі,оларға мыналар жатады:  -барлық басқа психикалық құбылыстардың себептері болады,әрбір ұлттық бірлік өкілдері ойлайды,сезінеді, өзін-өзі ұстай алады,пікірлеседі,әрекеттеседі,өйткені өзінің этностық ортасы және ежелден дамыған ұлттық тәжірибесі бар;  -олардың ерекшеліктерін бір жүйеге келтіру мүмкін емес,өйткені түрлі этностық бірлік өкілдерінің психикалық көріністері айрықша;  - басқа психикалық құбылыстар мен салыстырғанда тұрақтылығы мен кертартпалығы басым;   </vt:lpstr>
      <vt:lpstr>Ұлттық психологиялық құбылыстардың негізгі                      принциптері: -Олардың тарихи даму жағдайларын есепке алу;   -талдау принціпінің таптар психикасымен және басқа әлеуметтік топтармен бірлігі; - олардың көптүрлілігінің көрінісін есепке алу.  </vt:lpstr>
      <vt:lpstr>Ұлттық психика-адамдардың қоғамдық санасының құрамы,оның негізгі компоненті-қоғамдық психология. Ол шынайы,адамдардың мінез-құлығы мен топтарынан көрінеді және сананың барлық формаларымен (саясат,құқық,мораль,дін,ғылым,өнер,философия) байланысты. </vt:lpstr>
      <vt:lpstr>Презентация PowerPoint</vt:lpstr>
      <vt:lpstr>   Адамдардың ұлттық психикасының мазмұны   Ұлттық психика мынадай құрылымдарға ие: Жүйелік-құрылымдық жақтарына мыналар жатады: Ұлттық өзіндік сана-адамдардың белгілі ұлттық қауымга жатуы және қоғамдық қатынастар жүйесіндегі өз жағдаиын ұғынуы және жете түсіну; Ұлттық мінез-этностық бірлік өкілдерінің тұрақты тарихи қалыптасқан психологиялық басты ерекшеліктерінің жиынтығы Ұлттық темперамент-мінез-құлықтың арнайы сипаттамасы Ұлттық қызығушылықтары мен бағдарлануы-этностық бірлік өкілдерінің тұтастығы мен бірлігін сақтауға қызмет ететін,ең алғашқы мотивациялық қоғамдық-психологиялық құбылыстардың көрінісі Ұлттық сезімдері мен көңіл-күйлері-өзінің этностық бірлігіне олардың қызығушылықтарына басқа халықтардың құндылықтарына адамдардың эмоциялық күшке ие қатынасы Ұлттық дәстүрлері мен әдеттері-нақты этностық бірлік өкілдерінің аға буынынан жас буындарына беріліп отыратын,күнделікті өмірде мықты тұрақталған ережелер,нормалар,әрекет стереотиптері,қарым-қатынастары.     </vt:lpstr>
      <vt:lpstr>Ұлт психологиясының Динамикалық жақтарының (ұлттық психол-қ ерекшеліктер) жүйелік-құрылымдық жақтарынан айырмашылығы ұлттық-психолог-қ құбылыстардың қызметтерін саналы түрде меңгеріп алуға және айқын шығаруға мүмкіндік береді.  Динамикалық жақтарының құрамына мыналар енеді:  Интеллектуалдық-танымдық жағы- ұлттық психика өкілдерінің ойлау және кабылдау ерекшеліктерін,олардың арнайы танымдық қасиеттерінің баска халық өкілдерінен айырмашылықтарын анықтайды. Эмоционалдық-еріктік жағы-іс әрекет нәтижесінің көбінесе әр түрлі этностық бірлік өкілдерінің эмоциялық және еріктік касиеттерінің айқын қызметтеріне тәуелді және себепші болуын көрсетеді. Коммуникативті  мінез-құлық-нақты халық өкілдері қатынастарының арнайы акпараттық және тұлғааралық өзара әрекеттердің өзара ерекшеліктерін қамтуы.  </vt:lpstr>
      <vt:lpstr> </vt:lpstr>
      <vt:lpstr>.</vt:lpstr>
      <vt:lpst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Калибек</dc:creator>
  <cp:lastModifiedBy>user</cp:lastModifiedBy>
  <cp:revision>67</cp:revision>
  <dcterms:created xsi:type="dcterms:W3CDTF">2008-11-04T06:14:04Z</dcterms:created>
  <dcterms:modified xsi:type="dcterms:W3CDTF">2021-01-20T11:17:48Z</dcterms:modified>
</cp:coreProperties>
</file>